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8" r:id="rId5"/>
    <p:sldId id="263" r:id="rId6"/>
    <p:sldId id="262" r:id="rId7"/>
    <p:sldId id="264" r:id="rId8"/>
    <p:sldId id="265" r:id="rId9"/>
    <p:sldId id="266" r:id="rId10"/>
    <p:sldId id="267"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7" autoAdjust="0"/>
    <p:restoredTop sz="87074" autoAdjust="0"/>
  </p:normalViewPr>
  <p:slideViewPr>
    <p:cSldViewPr snapToGrid="0">
      <p:cViewPr varScale="1">
        <p:scale>
          <a:sx n="99" d="100"/>
          <a:sy n="99" d="100"/>
        </p:scale>
        <p:origin x="91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681E8-C570-4E07-A41D-A5E8DCFEE105}" type="datetimeFigureOut">
              <a:rPr lang="sv-SE" smtClean="0"/>
              <a:t>2022-05-27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776E0-D3D3-4501-B7FD-C5F67B69EC39}" type="slidenum">
              <a:rPr lang="sv-SE" smtClean="0"/>
              <a:t>‹#›</a:t>
            </a:fld>
            <a:endParaRPr lang="sv-SE"/>
          </a:p>
        </p:txBody>
      </p:sp>
    </p:spTree>
    <p:extLst>
      <p:ext uri="{BB962C8B-B14F-4D97-AF65-F5344CB8AC3E}">
        <p14:creationId xmlns:p14="http://schemas.microsoft.com/office/powerpoint/2010/main" val="56161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av Anna och Magnus. Vi berättar att vi genomgått </a:t>
            </a:r>
            <a:r>
              <a:rPr lang="sv-SE" dirty="0" err="1"/>
              <a:t>Audit</a:t>
            </a:r>
            <a:r>
              <a:rPr lang="sv-SE" dirty="0"/>
              <a:t> 2019 och att vi ska lägga tyngdpunkt på hur vi arbetar med återkopplingen i dagsläget 2,5 år senare</a:t>
            </a:r>
          </a:p>
        </p:txBody>
      </p:sp>
      <p:sp>
        <p:nvSpPr>
          <p:cNvPr id="4" name="Platshållare för bildnummer 3"/>
          <p:cNvSpPr>
            <a:spLocks noGrp="1"/>
          </p:cNvSpPr>
          <p:nvPr>
            <p:ph type="sldNum" sz="quarter" idx="5"/>
          </p:nvPr>
        </p:nvSpPr>
        <p:spPr/>
        <p:txBody>
          <a:bodyPr/>
          <a:lstStyle/>
          <a:p>
            <a:fld id="{49C776E0-D3D3-4501-B7FD-C5F67B69EC39}" type="slidenum">
              <a:rPr lang="sv-SE" smtClean="0"/>
              <a:t>1</a:t>
            </a:fld>
            <a:endParaRPr lang="sv-SE"/>
          </a:p>
        </p:txBody>
      </p:sp>
    </p:spTree>
    <p:extLst>
      <p:ext uri="{BB962C8B-B14F-4D97-AF65-F5344CB8AC3E}">
        <p14:creationId xmlns:p14="http://schemas.microsoft.com/office/powerpoint/2010/main" val="271543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Magnus: vi berättar om att vi gjort förarbete KLICK, att själva </a:t>
            </a:r>
            <a:r>
              <a:rPr lang="sv-SE" dirty="0" err="1"/>
              <a:t>Auditen</a:t>
            </a:r>
            <a:r>
              <a:rPr lang="sv-SE" dirty="0"/>
              <a:t> genomfördes under två dagar i november 2019 KLICK, att en återkoppling skedde som ledde till en åtgärdsöverenskommelse i januari 2020 KLICK och att sedan Covid kom i vägen för mycket av förändringsarbetet under 2020-2021 KLICK, att vi ändå hann med ett uppföljande möte under hösten 2021 KLICK och att vi nu ska berätta om vad vi gör med återrapporteringen idag KLICK</a:t>
            </a:r>
          </a:p>
        </p:txBody>
      </p:sp>
      <p:sp>
        <p:nvSpPr>
          <p:cNvPr id="4" name="Platshållare för bildnummer 3"/>
          <p:cNvSpPr>
            <a:spLocks noGrp="1"/>
          </p:cNvSpPr>
          <p:nvPr>
            <p:ph type="sldNum" sz="quarter" idx="5"/>
          </p:nvPr>
        </p:nvSpPr>
        <p:spPr/>
        <p:txBody>
          <a:bodyPr/>
          <a:lstStyle/>
          <a:p>
            <a:fld id="{49C776E0-D3D3-4501-B7FD-C5F67B69EC39}" type="slidenum">
              <a:rPr lang="sv-SE" smtClean="0"/>
              <a:t>2</a:t>
            </a:fld>
            <a:endParaRPr lang="sv-SE"/>
          </a:p>
        </p:txBody>
      </p:sp>
    </p:spTree>
    <p:extLst>
      <p:ext uri="{BB962C8B-B14F-4D97-AF65-F5344CB8AC3E}">
        <p14:creationId xmlns:p14="http://schemas.microsoft.com/office/powerpoint/2010/main" val="313453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Vissa saker har varit lätta att åtgärda. Vi har börjar rapportera </a:t>
            </a:r>
            <a:r>
              <a:rPr lang="sv-SE" dirty="0" err="1"/>
              <a:t>sedering</a:t>
            </a:r>
            <a:r>
              <a:rPr lang="sv-SE" dirty="0"/>
              <a:t> och </a:t>
            </a:r>
            <a:r>
              <a:rPr lang="sv-SE" dirty="0" err="1"/>
              <a:t>sederingsskala</a:t>
            </a:r>
            <a:r>
              <a:rPr lang="sv-SE" dirty="0"/>
              <a:t> KLICK, vi uppdaterar rutinmässigt valideringsparametrarna KLICK. Vår VTS är generellt låg vilket sannolikt beror på att man underskattar vårdtyngd vid VTS-registrering. Vi har låtit personalen göra e-learning från SIR KLICK och då fått en bättre VTS-registrering KLICK. I rapporten beskrivs även förbättringspotential vad gäller teamarbete och det är ett pågående projekt där vi gjort förändringar i vårt dagliga arbetssätt men det pågår även arbete med att stärka teamarbetet på avdelningen. </a:t>
            </a:r>
          </a:p>
        </p:txBody>
      </p:sp>
      <p:sp>
        <p:nvSpPr>
          <p:cNvPr id="4" name="Platshållare för bildnummer 3"/>
          <p:cNvSpPr>
            <a:spLocks noGrp="1"/>
          </p:cNvSpPr>
          <p:nvPr>
            <p:ph type="sldNum" sz="quarter" idx="5"/>
          </p:nvPr>
        </p:nvSpPr>
        <p:spPr/>
        <p:txBody>
          <a:bodyPr/>
          <a:lstStyle/>
          <a:p>
            <a:fld id="{49C776E0-D3D3-4501-B7FD-C5F67B69EC39}" type="slidenum">
              <a:rPr lang="sv-SE" smtClean="0"/>
              <a:t>3</a:t>
            </a:fld>
            <a:endParaRPr lang="sv-SE"/>
          </a:p>
        </p:txBody>
      </p:sp>
    </p:spTree>
    <p:extLst>
      <p:ext uri="{BB962C8B-B14F-4D97-AF65-F5344CB8AC3E}">
        <p14:creationId xmlns:p14="http://schemas.microsoft.com/office/powerpoint/2010/main" val="102185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 berättar om hur vi arbetat sedan återrapporteringen av vad vi gör nu. Avslutar med Fånga passet. KLICK</a:t>
            </a:r>
          </a:p>
        </p:txBody>
      </p:sp>
      <p:sp>
        <p:nvSpPr>
          <p:cNvPr id="4" name="Platshållare för bildnummer 3"/>
          <p:cNvSpPr>
            <a:spLocks noGrp="1"/>
          </p:cNvSpPr>
          <p:nvPr>
            <p:ph type="sldNum" sz="quarter" idx="5"/>
          </p:nvPr>
        </p:nvSpPr>
        <p:spPr/>
        <p:txBody>
          <a:bodyPr/>
          <a:lstStyle/>
          <a:p>
            <a:fld id="{49C776E0-D3D3-4501-B7FD-C5F67B69EC39}" type="slidenum">
              <a:rPr lang="sv-SE" smtClean="0"/>
              <a:t>4</a:t>
            </a:fld>
            <a:endParaRPr lang="sv-SE"/>
          </a:p>
        </p:txBody>
      </p:sp>
    </p:spTree>
    <p:extLst>
      <p:ext uri="{BB962C8B-B14F-4D97-AF65-F5344CB8AC3E}">
        <p14:creationId xmlns:p14="http://schemas.microsoft.com/office/powerpoint/2010/main" val="139235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 berättar om etisk rond och att detta införs under våren KLICK</a:t>
            </a:r>
          </a:p>
        </p:txBody>
      </p:sp>
      <p:sp>
        <p:nvSpPr>
          <p:cNvPr id="4" name="Platshållare för bildnummer 3"/>
          <p:cNvSpPr>
            <a:spLocks noGrp="1"/>
          </p:cNvSpPr>
          <p:nvPr>
            <p:ph type="sldNum" sz="quarter" idx="5"/>
          </p:nvPr>
        </p:nvSpPr>
        <p:spPr/>
        <p:txBody>
          <a:bodyPr/>
          <a:lstStyle/>
          <a:p>
            <a:fld id="{49C776E0-D3D3-4501-B7FD-C5F67B69EC39}" type="slidenum">
              <a:rPr lang="sv-SE" smtClean="0"/>
              <a:t>5</a:t>
            </a:fld>
            <a:endParaRPr lang="sv-SE"/>
          </a:p>
        </p:txBody>
      </p:sp>
    </p:spTree>
    <p:extLst>
      <p:ext uri="{BB962C8B-B14F-4D97-AF65-F5344CB8AC3E}">
        <p14:creationId xmlns:p14="http://schemas.microsoft.com/office/powerpoint/2010/main" val="352944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 och Magnus: sammanfattning om CIVAS erfarenheter av att genomgå </a:t>
            </a:r>
            <a:r>
              <a:rPr lang="sv-SE" dirty="0" err="1"/>
              <a:t>Audit</a:t>
            </a:r>
            <a:r>
              <a:rPr lang="sv-SE" dirty="0"/>
              <a:t> och fördelarna för avdelningen på lång sikt</a:t>
            </a:r>
          </a:p>
        </p:txBody>
      </p:sp>
      <p:sp>
        <p:nvSpPr>
          <p:cNvPr id="4" name="Platshållare för bildnummer 3"/>
          <p:cNvSpPr>
            <a:spLocks noGrp="1"/>
          </p:cNvSpPr>
          <p:nvPr>
            <p:ph type="sldNum" sz="quarter" idx="5"/>
          </p:nvPr>
        </p:nvSpPr>
        <p:spPr/>
        <p:txBody>
          <a:bodyPr/>
          <a:lstStyle/>
          <a:p>
            <a:fld id="{49C776E0-D3D3-4501-B7FD-C5F67B69EC39}" type="slidenum">
              <a:rPr lang="sv-SE" smtClean="0"/>
              <a:t>6</a:t>
            </a:fld>
            <a:endParaRPr lang="sv-SE"/>
          </a:p>
        </p:txBody>
      </p:sp>
    </p:spTree>
    <p:extLst>
      <p:ext uri="{BB962C8B-B14F-4D97-AF65-F5344CB8AC3E}">
        <p14:creationId xmlns:p14="http://schemas.microsoft.com/office/powerpoint/2010/main" val="218261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Sista sliden med möjlighet till frågor. Sedan är </a:t>
            </a:r>
            <a:r>
              <a:rPr lang="sv-SE"/>
              <a:t>det slut.</a:t>
            </a:r>
            <a:endParaRPr lang="sv-SE" dirty="0"/>
          </a:p>
        </p:txBody>
      </p:sp>
      <p:sp>
        <p:nvSpPr>
          <p:cNvPr id="4" name="Platshållare för bildnummer 3"/>
          <p:cNvSpPr>
            <a:spLocks noGrp="1"/>
          </p:cNvSpPr>
          <p:nvPr>
            <p:ph type="sldNum" sz="quarter" idx="5"/>
          </p:nvPr>
        </p:nvSpPr>
        <p:spPr/>
        <p:txBody>
          <a:bodyPr/>
          <a:lstStyle/>
          <a:p>
            <a:fld id="{49C776E0-D3D3-4501-B7FD-C5F67B69EC39}" type="slidenum">
              <a:rPr lang="sv-SE" smtClean="0"/>
              <a:t>7</a:t>
            </a:fld>
            <a:endParaRPr lang="sv-SE"/>
          </a:p>
        </p:txBody>
      </p:sp>
    </p:spTree>
    <p:extLst>
      <p:ext uri="{BB962C8B-B14F-4D97-AF65-F5344CB8AC3E}">
        <p14:creationId xmlns:p14="http://schemas.microsoft.com/office/powerpoint/2010/main" val="3884867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normAutofit/>
          </a:bodyPr>
          <a:lstStyle>
            <a:lvl1pPr algn="ctr">
              <a:defRPr sz="32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p:spPr>
        <p:txBody>
          <a:bodyPr>
            <a:normAutofit/>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9170F396-F8E4-4A4D-88B0-596158435797}" type="datetimeFigureOut">
              <a:rPr lang="sv-SE" smtClean="0"/>
              <a:t>2022-05-27</a:t>
            </a:fld>
            <a:endParaRPr lang="sv-SE"/>
          </a:p>
        </p:txBody>
      </p:sp>
      <p:sp>
        <p:nvSpPr>
          <p:cNvPr id="5" name="Platshållare för sidfot 4"/>
          <p:cNvSpPr>
            <a:spLocks noGrp="1"/>
          </p:cNvSpPr>
          <p:nvPr>
            <p:ph type="ftr" sz="quarter" idx="11"/>
          </p:nvPr>
        </p:nvSpPr>
        <p:spPr/>
        <p:txBody>
          <a:bodyPr/>
          <a:lstStyle/>
          <a:p>
            <a:endParaRPr lang="sv-SE"/>
          </a:p>
        </p:txBody>
      </p:sp>
      <p:pic>
        <p:nvPicPr>
          <p:cNvPr id="8"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672" y="424392"/>
            <a:ext cx="14652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userDrawn="1"/>
        </p:nvPicPr>
        <p:blipFill>
          <a:blip r:embed="rId3"/>
          <a:stretch>
            <a:fillRect/>
          </a:stretch>
        </p:blipFill>
        <p:spPr>
          <a:xfrm>
            <a:off x="10548687" y="6403769"/>
            <a:ext cx="1170000" cy="78750"/>
          </a:xfrm>
          <a:prstGeom prst="rect">
            <a:avLst/>
          </a:prstGeom>
        </p:spPr>
      </p:pic>
    </p:spTree>
    <p:extLst>
      <p:ext uri="{BB962C8B-B14F-4D97-AF65-F5344CB8AC3E}">
        <p14:creationId xmlns:p14="http://schemas.microsoft.com/office/powerpoint/2010/main" val="329951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7"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24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7"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65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pic>
        <p:nvPicPr>
          <p:cNvPr id="8"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01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3200" b="1">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5" name="Platshållare för sidfo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9"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18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8"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6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normAutofit/>
          </a:bodyPr>
          <a:lstStyle>
            <a:lvl1pPr>
              <a:defRPr sz="3200" b="1">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8" name="Platshållare för sidfo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9" name="Platshållare för bild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10"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16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4" name="Platshållare för sidfot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5" name="Platshållare för bildnumm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6"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97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3" name="Platshållare för sidfo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4" name="Platshållare för bild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5"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89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8"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4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pic>
        <p:nvPicPr>
          <p:cNvPr id="8" name="Picture 11" descr="OH_AK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2661" y="5833532"/>
            <a:ext cx="1080671" cy="6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34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170F396-F8E4-4A4D-88B0-596158435797}" type="datetimeFigureOut">
              <a:rPr lang="sv-SE" smtClean="0"/>
              <a:pPr/>
              <a:t>2022-05-27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D4F308-7D24-41C3-8963-CBACF05A0383}" type="slidenum">
              <a:rPr lang="sv-SE" smtClean="0"/>
              <a:pPr/>
              <a:t>‹#›</a:t>
            </a:fld>
            <a:endParaRPr lang="sv-SE"/>
          </a:p>
        </p:txBody>
      </p:sp>
    </p:spTree>
    <p:extLst>
      <p:ext uri="{BB962C8B-B14F-4D97-AF65-F5344CB8AC3E}">
        <p14:creationId xmlns:p14="http://schemas.microsoft.com/office/powerpoint/2010/main" val="375926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ikieducator.org/Educators_care/OER_Benefits_and_myth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himmel, berg, utomhus, natur&#10;&#10;Automatiskt genererad beskrivning">
            <a:extLst>
              <a:ext uri="{FF2B5EF4-FFF2-40B4-BE49-F238E27FC236}">
                <a16:creationId xmlns:a16="http://schemas.microsoft.com/office/drawing/2014/main" id="{60E3AA0C-482E-453F-8B27-EDEFD4F0E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198" y="308906"/>
            <a:ext cx="8323604" cy="6240187"/>
          </a:xfrm>
          <a:prstGeom prst="rect">
            <a:avLst/>
          </a:prstGeom>
        </p:spPr>
      </p:pic>
      <p:sp>
        <p:nvSpPr>
          <p:cNvPr id="4" name="Rubrik 3"/>
          <p:cNvSpPr>
            <a:spLocks noGrp="1"/>
          </p:cNvSpPr>
          <p:nvPr>
            <p:ph type="ctrTitle"/>
          </p:nvPr>
        </p:nvSpPr>
        <p:spPr>
          <a:xfrm>
            <a:off x="2567608" y="1916832"/>
            <a:ext cx="7219950" cy="1143000"/>
          </a:xfrm>
        </p:spPr>
        <p:txBody>
          <a:bodyPr/>
          <a:lstStyle/>
          <a:p>
            <a:pPr algn="ctr"/>
            <a:r>
              <a:rPr lang="sv-SE" dirty="0">
                <a:solidFill>
                  <a:schemeClr val="bg1"/>
                </a:solidFill>
              </a:rPr>
              <a:t>Säker intensivvård</a:t>
            </a:r>
            <a:br>
              <a:rPr lang="sv-SE" dirty="0">
                <a:solidFill>
                  <a:schemeClr val="bg1"/>
                </a:solidFill>
              </a:rPr>
            </a:br>
            <a:r>
              <a:rPr lang="sv-SE" dirty="0" err="1">
                <a:solidFill>
                  <a:schemeClr val="bg1"/>
                </a:solidFill>
              </a:rPr>
              <a:t>Audit</a:t>
            </a:r>
            <a:r>
              <a:rPr lang="sv-SE" dirty="0">
                <a:solidFill>
                  <a:schemeClr val="bg1"/>
                </a:solidFill>
              </a:rPr>
              <a:t> – återkoppling - och sen då?</a:t>
            </a:r>
          </a:p>
        </p:txBody>
      </p:sp>
      <p:sp>
        <p:nvSpPr>
          <p:cNvPr id="7" name="textruta 6">
            <a:extLst>
              <a:ext uri="{FF2B5EF4-FFF2-40B4-BE49-F238E27FC236}">
                <a16:creationId xmlns:a16="http://schemas.microsoft.com/office/drawing/2014/main" id="{BFC97989-A36A-44FA-89C1-6CEA87BF7EE5}"/>
              </a:ext>
            </a:extLst>
          </p:cNvPr>
          <p:cNvSpPr txBox="1"/>
          <p:nvPr/>
        </p:nvSpPr>
        <p:spPr>
          <a:xfrm>
            <a:off x="2179484" y="5174037"/>
            <a:ext cx="5921928" cy="1169551"/>
          </a:xfrm>
          <a:prstGeom prst="rect">
            <a:avLst/>
          </a:prstGeom>
          <a:noFill/>
        </p:spPr>
        <p:txBody>
          <a:bodyPr wrap="square">
            <a:spAutoFit/>
          </a:bodyPr>
          <a:lstStyle/>
          <a:p>
            <a:r>
              <a:rPr lang="sv-SE" sz="1400" dirty="0">
                <a:solidFill>
                  <a:schemeClr val="bg1"/>
                </a:solidFill>
                <a:latin typeface="+mj-lt"/>
              </a:rPr>
              <a:t>Anna Allenbrant</a:t>
            </a:r>
            <a:br>
              <a:rPr lang="sv-SE" sz="1400" dirty="0">
                <a:solidFill>
                  <a:schemeClr val="bg1"/>
                </a:solidFill>
                <a:latin typeface="+mj-lt"/>
              </a:rPr>
            </a:br>
            <a:r>
              <a:rPr lang="sv-SE" sz="1400" i="1" dirty="0">
                <a:solidFill>
                  <a:schemeClr val="bg1"/>
                </a:solidFill>
                <a:latin typeface="+mj-lt"/>
              </a:rPr>
              <a:t>Avdelningschef</a:t>
            </a:r>
            <a:br>
              <a:rPr lang="sv-SE" sz="1400" dirty="0">
                <a:solidFill>
                  <a:schemeClr val="bg1"/>
                </a:solidFill>
                <a:latin typeface="+mj-lt"/>
              </a:rPr>
            </a:br>
            <a:r>
              <a:rPr lang="sv-SE" sz="1400" dirty="0">
                <a:solidFill>
                  <a:schemeClr val="bg1"/>
                </a:solidFill>
                <a:latin typeface="+mj-lt"/>
              </a:rPr>
              <a:t>Magnus von Seth</a:t>
            </a:r>
            <a:br>
              <a:rPr lang="sv-SE" sz="1400" dirty="0">
                <a:solidFill>
                  <a:schemeClr val="bg1"/>
                </a:solidFill>
                <a:latin typeface="+mj-lt"/>
              </a:rPr>
            </a:br>
            <a:r>
              <a:rPr lang="sv-SE" sz="1400" i="1" dirty="0">
                <a:solidFill>
                  <a:schemeClr val="bg1"/>
                </a:solidFill>
                <a:latin typeface="+mj-lt"/>
              </a:rPr>
              <a:t>Överläkare, medicinskt ledningsansvarig</a:t>
            </a:r>
            <a:br>
              <a:rPr lang="sv-SE" sz="1400" dirty="0">
                <a:solidFill>
                  <a:schemeClr val="bg1"/>
                </a:solidFill>
                <a:latin typeface="+mj-lt"/>
              </a:rPr>
            </a:br>
            <a:r>
              <a:rPr lang="sv-SE" sz="1400" b="1" dirty="0">
                <a:solidFill>
                  <a:schemeClr val="bg1"/>
                </a:solidFill>
                <a:latin typeface="+mj-lt"/>
              </a:rPr>
              <a:t>Centrala intensivvårdsavdelningen (CIVA)</a:t>
            </a:r>
          </a:p>
        </p:txBody>
      </p:sp>
    </p:spTree>
    <p:extLst>
      <p:ext uri="{BB962C8B-B14F-4D97-AF65-F5344CB8AC3E}">
        <p14:creationId xmlns:p14="http://schemas.microsoft.com/office/powerpoint/2010/main" val="259463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8E332A-9D0D-479A-A4BE-F4769FC0A270}"/>
              </a:ext>
            </a:extLst>
          </p:cNvPr>
          <p:cNvSpPr>
            <a:spLocks noGrp="1"/>
          </p:cNvSpPr>
          <p:nvPr>
            <p:ph type="title"/>
          </p:nvPr>
        </p:nvSpPr>
        <p:spPr/>
        <p:txBody>
          <a:bodyPr/>
          <a:lstStyle/>
          <a:p>
            <a:r>
              <a:rPr lang="sv-SE" dirty="0" err="1"/>
              <a:t>Audit</a:t>
            </a:r>
            <a:r>
              <a:rPr lang="sv-SE" dirty="0"/>
              <a:t> av CIVA Uppsala, vad har hänt?</a:t>
            </a:r>
          </a:p>
        </p:txBody>
      </p:sp>
      <p:sp>
        <p:nvSpPr>
          <p:cNvPr id="8" name="Pil: höger 7">
            <a:extLst>
              <a:ext uri="{FF2B5EF4-FFF2-40B4-BE49-F238E27FC236}">
                <a16:creationId xmlns:a16="http://schemas.microsoft.com/office/drawing/2014/main" id="{885D9188-D257-4232-A23E-CE16AE41C1F4}"/>
              </a:ext>
            </a:extLst>
          </p:cNvPr>
          <p:cNvSpPr/>
          <p:nvPr/>
        </p:nvSpPr>
        <p:spPr bwMode="auto">
          <a:xfrm>
            <a:off x="1842675" y="3933056"/>
            <a:ext cx="8640000" cy="540000"/>
          </a:xfrm>
          <a:prstGeom prst="rightArrow">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9" name="Rektangel 8">
            <a:extLst>
              <a:ext uri="{FF2B5EF4-FFF2-40B4-BE49-F238E27FC236}">
                <a16:creationId xmlns:a16="http://schemas.microsoft.com/office/drawing/2014/main" id="{0CA81D80-077C-41B0-B1EB-6FA27A507A25}"/>
              </a:ext>
            </a:extLst>
          </p:cNvPr>
          <p:cNvSpPr/>
          <p:nvPr/>
        </p:nvSpPr>
        <p:spPr bwMode="auto">
          <a:xfrm>
            <a:off x="4002675" y="4076725"/>
            <a:ext cx="2160000" cy="252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10" name="Rektangel 9">
            <a:extLst>
              <a:ext uri="{FF2B5EF4-FFF2-40B4-BE49-F238E27FC236}">
                <a16:creationId xmlns:a16="http://schemas.microsoft.com/office/drawing/2014/main" id="{EF6A8110-7C4F-4757-A2B7-8ED7A8B9834B}"/>
              </a:ext>
            </a:extLst>
          </p:cNvPr>
          <p:cNvSpPr/>
          <p:nvPr/>
        </p:nvSpPr>
        <p:spPr bwMode="auto">
          <a:xfrm>
            <a:off x="6162675" y="4076725"/>
            <a:ext cx="2160000" cy="252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12" name="Rektangel 11">
            <a:extLst>
              <a:ext uri="{FF2B5EF4-FFF2-40B4-BE49-F238E27FC236}">
                <a16:creationId xmlns:a16="http://schemas.microsoft.com/office/drawing/2014/main" id="{163FF419-6299-4A16-9465-5C1089199F9D}"/>
              </a:ext>
            </a:extLst>
          </p:cNvPr>
          <p:cNvSpPr/>
          <p:nvPr/>
        </p:nvSpPr>
        <p:spPr bwMode="auto">
          <a:xfrm>
            <a:off x="1842675" y="4076725"/>
            <a:ext cx="2160000" cy="252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grpSp>
        <p:nvGrpSpPr>
          <p:cNvPr id="26" name="Grupp 25">
            <a:extLst>
              <a:ext uri="{FF2B5EF4-FFF2-40B4-BE49-F238E27FC236}">
                <a16:creationId xmlns:a16="http://schemas.microsoft.com/office/drawing/2014/main" id="{54F7192D-EFAD-40F6-A76A-FE4FD68F222B}"/>
              </a:ext>
            </a:extLst>
          </p:cNvPr>
          <p:cNvGrpSpPr/>
          <p:nvPr/>
        </p:nvGrpSpPr>
        <p:grpSpPr>
          <a:xfrm>
            <a:off x="1842406" y="4076725"/>
            <a:ext cx="2160538" cy="253662"/>
            <a:chOff x="2478675" y="2680733"/>
            <a:chExt cx="2160538" cy="253662"/>
          </a:xfrm>
        </p:grpSpPr>
        <p:sp>
          <p:nvSpPr>
            <p:cNvPr id="14" name="Rektangel 13">
              <a:extLst>
                <a:ext uri="{FF2B5EF4-FFF2-40B4-BE49-F238E27FC236}">
                  <a16:creationId xmlns:a16="http://schemas.microsoft.com/office/drawing/2014/main" id="{09893678-4B54-4CB9-9601-8217C610E42A}"/>
                </a:ext>
              </a:extLst>
            </p:cNvPr>
            <p:cNvSpPr/>
            <p:nvPr/>
          </p:nvSpPr>
          <p:spPr bwMode="auto">
            <a:xfrm>
              <a:off x="247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15" name="Rektangel 14">
              <a:extLst>
                <a:ext uri="{FF2B5EF4-FFF2-40B4-BE49-F238E27FC236}">
                  <a16:creationId xmlns:a16="http://schemas.microsoft.com/office/drawing/2014/main" id="{45FE8759-0F0C-4026-96A5-6A5ADD102EE3}"/>
                </a:ext>
              </a:extLst>
            </p:cNvPr>
            <p:cNvSpPr/>
            <p:nvPr/>
          </p:nvSpPr>
          <p:spPr bwMode="auto">
            <a:xfrm>
              <a:off x="265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16" name="Rektangel 15">
              <a:extLst>
                <a:ext uri="{FF2B5EF4-FFF2-40B4-BE49-F238E27FC236}">
                  <a16:creationId xmlns:a16="http://schemas.microsoft.com/office/drawing/2014/main" id="{DEF3206D-16FC-49B8-85DD-7CA51B49CE3B}"/>
                </a:ext>
              </a:extLst>
            </p:cNvPr>
            <p:cNvSpPr/>
            <p:nvPr/>
          </p:nvSpPr>
          <p:spPr bwMode="auto">
            <a:xfrm>
              <a:off x="283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17" name="Rektangel 16">
              <a:extLst>
                <a:ext uri="{FF2B5EF4-FFF2-40B4-BE49-F238E27FC236}">
                  <a16:creationId xmlns:a16="http://schemas.microsoft.com/office/drawing/2014/main" id="{D4AA0D8C-AFB7-450A-9CAC-98449D10508B}"/>
                </a:ext>
              </a:extLst>
            </p:cNvPr>
            <p:cNvSpPr/>
            <p:nvPr/>
          </p:nvSpPr>
          <p:spPr bwMode="auto">
            <a:xfrm>
              <a:off x="301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18" name="Rektangel 17">
              <a:extLst>
                <a:ext uri="{FF2B5EF4-FFF2-40B4-BE49-F238E27FC236}">
                  <a16:creationId xmlns:a16="http://schemas.microsoft.com/office/drawing/2014/main" id="{7C7BDB7D-2D27-433A-9A63-E24FE7D7C4D0}"/>
                </a:ext>
              </a:extLst>
            </p:cNvPr>
            <p:cNvSpPr/>
            <p:nvPr/>
          </p:nvSpPr>
          <p:spPr bwMode="auto">
            <a:xfrm>
              <a:off x="3201053"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19" name="Rektangel 18">
              <a:extLst>
                <a:ext uri="{FF2B5EF4-FFF2-40B4-BE49-F238E27FC236}">
                  <a16:creationId xmlns:a16="http://schemas.microsoft.com/office/drawing/2014/main" id="{D3604C3F-8180-43E5-ADC6-993C52BD6CAD}"/>
                </a:ext>
              </a:extLst>
            </p:cNvPr>
            <p:cNvSpPr/>
            <p:nvPr/>
          </p:nvSpPr>
          <p:spPr bwMode="auto">
            <a:xfrm>
              <a:off x="337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20" name="Rektangel 19">
              <a:extLst>
                <a:ext uri="{FF2B5EF4-FFF2-40B4-BE49-F238E27FC236}">
                  <a16:creationId xmlns:a16="http://schemas.microsoft.com/office/drawing/2014/main" id="{89C5EEAE-C2C7-4EF7-B77B-264F71DC86E8}"/>
                </a:ext>
              </a:extLst>
            </p:cNvPr>
            <p:cNvSpPr/>
            <p:nvPr/>
          </p:nvSpPr>
          <p:spPr bwMode="auto">
            <a:xfrm>
              <a:off x="355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21" name="Rektangel 20">
              <a:extLst>
                <a:ext uri="{FF2B5EF4-FFF2-40B4-BE49-F238E27FC236}">
                  <a16:creationId xmlns:a16="http://schemas.microsoft.com/office/drawing/2014/main" id="{C1EBB34A-F7E0-4F98-824B-4A67399C9A54}"/>
                </a:ext>
              </a:extLst>
            </p:cNvPr>
            <p:cNvSpPr/>
            <p:nvPr/>
          </p:nvSpPr>
          <p:spPr bwMode="auto">
            <a:xfrm>
              <a:off x="373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22" name="Rektangel 21">
              <a:extLst>
                <a:ext uri="{FF2B5EF4-FFF2-40B4-BE49-F238E27FC236}">
                  <a16:creationId xmlns:a16="http://schemas.microsoft.com/office/drawing/2014/main" id="{98F5ABA3-A31C-405A-86DC-14F083D840B6}"/>
                </a:ext>
              </a:extLst>
            </p:cNvPr>
            <p:cNvSpPr/>
            <p:nvPr/>
          </p:nvSpPr>
          <p:spPr bwMode="auto">
            <a:xfrm>
              <a:off x="391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23" name="Rektangel 22">
              <a:extLst>
                <a:ext uri="{FF2B5EF4-FFF2-40B4-BE49-F238E27FC236}">
                  <a16:creationId xmlns:a16="http://schemas.microsoft.com/office/drawing/2014/main" id="{B36BB7E7-2C46-4E0D-8E7B-ED196CB15BEE}"/>
                </a:ext>
              </a:extLst>
            </p:cNvPr>
            <p:cNvSpPr/>
            <p:nvPr/>
          </p:nvSpPr>
          <p:spPr bwMode="auto">
            <a:xfrm>
              <a:off x="409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24" name="Rektangel 23">
              <a:extLst>
                <a:ext uri="{FF2B5EF4-FFF2-40B4-BE49-F238E27FC236}">
                  <a16:creationId xmlns:a16="http://schemas.microsoft.com/office/drawing/2014/main" id="{7A33DDC7-D344-42AD-84D8-325A345F0BF5}"/>
                </a:ext>
              </a:extLst>
            </p:cNvPr>
            <p:cNvSpPr/>
            <p:nvPr/>
          </p:nvSpPr>
          <p:spPr bwMode="auto">
            <a:xfrm>
              <a:off x="4278675"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25" name="Rektangel 24">
              <a:extLst>
                <a:ext uri="{FF2B5EF4-FFF2-40B4-BE49-F238E27FC236}">
                  <a16:creationId xmlns:a16="http://schemas.microsoft.com/office/drawing/2014/main" id="{E2352961-77B9-45F0-AF9E-39B9F03E780C}"/>
                </a:ext>
              </a:extLst>
            </p:cNvPr>
            <p:cNvSpPr/>
            <p:nvPr/>
          </p:nvSpPr>
          <p:spPr bwMode="auto">
            <a:xfrm>
              <a:off x="4459213"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grpSp>
      <p:grpSp>
        <p:nvGrpSpPr>
          <p:cNvPr id="27" name="Grupp 26">
            <a:extLst>
              <a:ext uri="{FF2B5EF4-FFF2-40B4-BE49-F238E27FC236}">
                <a16:creationId xmlns:a16="http://schemas.microsoft.com/office/drawing/2014/main" id="{E8FFD944-DD46-4C5D-B4B1-A080737C567F}"/>
              </a:ext>
            </a:extLst>
          </p:cNvPr>
          <p:cNvGrpSpPr/>
          <p:nvPr/>
        </p:nvGrpSpPr>
        <p:grpSpPr>
          <a:xfrm>
            <a:off x="4000028" y="4076725"/>
            <a:ext cx="2160538" cy="253662"/>
            <a:chOff x="2478675" y="2680733"/>
            <a:chExt cx="2160538" cy="253662"/>
          </a:xfrm>
        </p:grpSpPr>
        <p:sp>
          <p:nvSpPr>
            <p:cNvPr id="28" name="Rektangel 27">
              <a:extLst>
                <a:ext uri="{FF2B5EF4-FFF2-40B4-BE49-F238E27FC236}">
                  <a16:creationId xmlns:a16="http://schemas.microsoft.com/office/drawing/2014/main" id="{BE309F1E-49BB-4E32-A426-3930693859D2}"/>
                </a:ext>
              </a:extLst>
            </p:cNvPr>
            <p:cNvSpPr/>
            <p:nvPr/>
          </p:nvSpPr>
          <p:spPr bwMode="auto">
            <a:xfrm>
              <a:off x="247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29" name="Rektangel 28">
              <a:extLst>
                <a:ext uri="{FF2B5EF4-FFF2-40B4-BE49-F238E27FC236}">
                  <a16:creationId xmlns:a16="http://schemas.microsoft.com/office/drawing/2014/main" id="{A1E02757-408F-41F7-B566-C9DD187CB1DE}"/>
                </a:ext>
              </a:extLst>
            </p:cNvPr>
            <p:cNvSpPr/>
            <p:nvPr/>
          </p:nvSpPr>
          <p:spPr bwMode="auto">
            <a:xfrm>
              <a:off x="265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0" name="Rektangel 29">
              <a:extLst>
                <a:ext uri="{FF2B5EF4-FFF2-40B4-BE49-F238E27FC236}">
                  <a16:creationId xmlns:a16="http://schemas.microsoft.com/office/drawing/2014/main" id="{8C263C45-EBAC-4410-9E38-1798E2A151BF}"/>
                </a:ext>
              </a:extLst>
            </p:cNvPr>
            <p:cNvSpPr/>
            <p:nvPr/>
          </p:nvSpPr>
          <p:spPr bwMode="auto">
            <a:xfrm>
              <a:off x="283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1" name="Rektangel 30">
              <a:extLst>
                <a:ext uri="{FF2B5EF4-FFF2-40B4-BE49-F238E27FC236}">
                  <a16:creationId xmlns:a16="http://schemas.microsoft.com/office/drawing/2014/main" id="{A8FD2CFB-992D-4EA7-887F-83FA4BF8914E}"/>
                </a:ext>
              </a:extLst>
            </p:cNvPr>
            <p:cNvSpPr/>
            <p:nvPr/>
          </p:nvSpPr>
          <p:spPr bwMode="auto">
            <a:xfrm>
              <a:off x="301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2" name="Rektangel 31">
              <a:extLst>
                <a:ext uri="{FF2B5EF4-FFF2-40B4-BE49-F238E27FC236}">
                  <a16:creationId xmlns:a16="http://schemas.microsoft.com/office/drawing/2014/main" id="{4739116E-DBE0-48EE-99CC-C3DF05B0B2F2}"/>
                </a:ext>
              </a:extLst>
            </p:cNvPr>
            <p:cNvSpPr/>
            <p:nvPr/>
          </p:nvSpPr>
          <p:spPr bwMode="auto">
            <a:xfrm>
              <a:off x="3201053"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3" name="Rektangel 32">
              <a:extLst>
                <a:ext uri="{FF2B5EF4-FFF2-40B4-BE49-F238E27FC236}">
                  <a16:creationId xmlns:a16="http://schemas.microsoft.com/office/drawing/2014/main" id="{82464FBC-F057-4107-90B9-46C2B7569DBA}"/>
                </a:ext>
              </a:extLst>
            </p:cNvPr>
            <p:cNvSpPr/>
            <p:nvPr/>
          </p:nvSpPr>
          <p:spPr bwMode="auto">
            <a:xfrm>
              <a:off x="337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4" name="Rektangel 33">
              <a:extLst>
                <a:ext uri="{FF2B5EF4-FFF2-40B4-BE49-F238E27FC236}">
                  <a16:creationId xmlns:a16="http://schemas.microsoft.com/office/drawing/2014/main" id="{4A591571-6A81-4451-94EE-B1F51EE005AE}"/>
                </a:ext>
              </a:extLst>
            </p:cNvPr>
            <p:cNvSpPr/>
            <p:nvPr/>
          </p:nvSpPr>
          <p:spPr bwMode="auto">
            <a:xfrm>
              <a:off x="355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5" name="Rektangel 34">
              <a:extLst>
                <a:ext uri="{FF2B5EF4-FFF2-40B4-BE49-F238E27FC236}">
                  <a16:creationId xmlns:a16="http://schemas.microsoft.com/office/drawing/2014/main" id="{25056248-F7A1-4517-B62C-40C8591299A7}"/>
                </a:ext>
              </a:extLst>
            </p:cNvPr>
            <p:cNvSpPr/>
            <p:nvPr/>
          </p:nvSpPr>
          <p:spPr bwMode="auto">
            <a:xfrm>
              <a:off x="373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6" name="Rektangel 35">
              <a:extLst>
                <a:ext uri="{FF2B5EF4-FFF2-40B4-BE49-F238E27FC236}">
                  <a16:creationId xmlns:a16="http://schemas.microsoft.com/office/drawing/2014/main" id="{6DEF5457-E8F0-4B15-A91A-8DFBAD723DED}"/>
                </a:ext>
              </a:extLst>
            </p:cNvPr>
            <p:cNvSpPr/>
            <p:nvPr/>
          </p:nvSpPr>
          <p:spPr bwMode="auto">
            <a:xfrm>
              <a:off x="391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7" name="Rektangel 36">
              <a:extLst>
                <a:ext uri="{FF2B5EF4-FFF2-40B4-BE49-F238E27FC236}">
                  <a16:creationId xmlns:a16="http://schemas.microsoft.com/office/drawing/2014/main" id="{B0E84BC6-3C26-4C06-94B4-C3F77F2B1DE4}"/>
                </a:ext>
              </a:extLst>
            </p:cNvPr>
            <p:cNvSpPr/>
            <p:nvPr/>
          </p:nvSpPr>
          <p:spPr bwMode="auto">
            <a:xfrm>
              <a:off x="409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8" name="Rektangel 37">
              <a:extLst>
                <a:ext uri="{FF2B5EF4-FFF2-40B4-BE49-F238E27FC236}">
                  <a16:creationId xmlns:a16="http://schemas.microsoft.com/office/drawing/2014/main" id="{84F809D2-0123-412D-B59D-E4980E9264DE}"/>
                </a:ext>
              </a:extLst>
            </p:cNvPr>
            <p:cNvSpPr/>
            <p:nvPr/>
          </p:nvSpPr>
          <p:spPr bwMode="auto">
            <a:xfrm>
              <a:off x="4278675"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39" name="Rektangel 38">
              <a:extLst>
                <a:ext uri="{FF2B5EF4-FFF2-40B4-BE49-F238E27FC236}">
                  <a16:creationId xmlns:a16="http://schemas.microsoft.com/office/drawing/2014/main" id="{53660B54-3E58-43E1-8154-B6D44CB297AE}"/>
                </a:ext>
              </a:extLst>
            </p:cNvPr>
            <p:cNvSpPr/>
            <p:nvPr/>
          </p:nvSpPr>
          <p:spPr bwMode="auto">
            <a:xfrm>
              <a:off x="4459213"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grpSp>
      <p:grpSp>
        <p:nvGrpSpPr>
          <p:cNvPr id="40" name="Grupp 39">
            <a:extLst>
              <a:ext uri="{FF2B5EF4-FFF2-40B4-BE49-F238E27FC236}">
                <a16:creationId xmlns:a16="http://schemas.microsoft.com/office/drawing/2014/main" id="{FB1FC7BE-E953-4695-8EE9-5BE71501A36A}"/>
              </a:ext>
            </a:extLst>
          </p:cNvPr>
          <p:cNvGrpSpPr/>
          <p:nvPr/>
        </p:nvGrpSpPr>
        <p:grpSpPr>
          <a:xfrm>
            <a:off x="6164784" y="4076725"/>
            <a:ext cx="2160538" cy="253662"/>
            <a:chOff x="2478675" y="2680733"/>
            <a:chExt cx="2160538" cy="253662"/>
          </a:xfrm>
        </p:grpSpPr>
        <p:sp>
          <p:nvSpPr>
            <p:cNvPr id="41" name="Rektangel 40">
              <a:extLst>
                <a:ext uri="{FF2B5EF4-FFF2-40B4-BE49-F238E27FC236}">
                  <a16:creationId xmlns:a16="http://schemas.microsoft.com/office/drawing/2014/main" id="{3FD8F2B4-6DEC-4C17-945D-59B47B9F7753}"/>
                </a:ext>
              </a:extLst>
            </p:cNvPr>
            <p:cNvSpPr/>
            <p:nvPr/>
          </p:nvSpPr>
          <p:spPr bwMode="auto">
            <a:xfrm>
              <a:off x="247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42" name="Rektangel 41">
              <a:extLst>
                <a:ext uri="{FF2B5EF4-FFF2-40B4-BE49-F238E27FC236}">
                  <a16:creationId xmlns:a16="http://schemas.microsoft.com/office/drawing/2014/main" id="{D5908407-24DA-4892-A235-C6596DDCE3F5}"/>
                </a:ext>
              </a:extLst>
            </p:cNvPr>
            <p:cNvSpPr/>
            <p:nvPr/>
          </p:nvSpPr>
          <p:spPr bwMode="auto">
            <a:xfrm>
              <a:off x="265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43" name="Rektangel 42">
              <a:extLst>
                <a:ext uri="{FF2B5EF4-FFF2-40B4-BE49-F238E27FC236}">
                  <a16:creationId xmlns:a16="http://schemas.microsoft.com/office/drawing/2014/main" id="{E026EC3A-F3D2-4BE2-B89F-948C375C0327}"/>
                </a:ext>
              </a:extLst>
            </p:cNvPr>
            <p:cNvSpPr/>
            <p:nvPr/>
          </p:nvSpPr>
          <p:spPr bwMode="auto">
            <a:xfrm>
              <a:off x="283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44" name="Rektangel 43">
              <a:extLst>
                <a:ext uri="{FF2B5EF4-FFF2-40B4-BE49-F238E27FC236}">
                  <a16:creationId xmlns:a16="http://schemas.microsoft.com/office/drawing/2014/main" id="{F4D2FFBB-277D-4689-8523-C4E8580D7B3E}"/>
                </a:ext>
              </a:extLst>
            </p:cNvPr>
            <p:cNvSpPr/>
            <p:nvPr/>
          </p:nvSpPr>
          <p:spPr bwMode="auto">
            <a:xfrm>
              <a:off x="301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45" name="Rektangel 44">
              <a:extLst>
                <a:ext uri="{FF2B5EF4-FFF2-40B4-BE49-F238E27FC236}">
                  <a16:creationId xmlns:a16="http://schemas.microsoft.com/office/drawing/2014/main" id="{7C352B8E-1ACC-4275-9BAF-4C4F073BA51D}"/>
                </a:ext>
              </a:extLst>
            </p:cNvPr>
            <p:cNvSpPr/>
            <p:nvPr/>
          </p:nvSpPr>
          <p:spPr bwMode="auto">
            <a:xfrm>
              <a:off x="3201053"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46" name="Rektangel 45">
              <a:extLst>
                <a:ext uri="{FF2B5EF4-FFF2-40B4-BE49-F238E27FC236}">
                  <a16:creationId xmlns:a16="http://schemas.microsoft.com/office/drawing/2014/main" id="{E841353B-D6AB-4CCA-97E7-206B79DA7B22}"/>
                </a:ext>
              </a:extLst>
            </p:cNvPr>
            <p:cNvSpPr/>
            <p:nvPr/>
          </p:nvSpPr>
          <p:spPr bwMode="auto">
            <a:xfrm>
              <a:off x="337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47" name="Rektangel 46">
              <a:extLst>
                <a:ext uri="{FF2B5EF4-FFF2-40B4-BE49-F238E27FC236}">
                  <a16:creationId xmlns:a16="http://schemas.microsoft.com/office/drawing/2014/main" id="{F2792C1B-E256-4D54-8D7B-02A9AC5027ED}"/>
                </a:ext>
              </a:extLst>
            </p:cNvPr>
            <p:cNvSpPr/>
            <p:nvPr/>
          </p:nvSpPr>
          <p:spPr bwMode="auto">
            <a:xfrm>
              <a:off x="355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48" name="Rektangel 47">
              <a:extLst>
                <a:ext uri="{FF2B5EF4-FFF2-40B4-BE49-F238E27FC236}">
                  <a16:creationId xmlns:a16="http://schemas.microsoft.com/office/drawing/2014/main" id="{EDD06B6E-8BDB-4D74-9C27-AFCDDBF28DE1}"/>
                </a:ext>
              </a:extLst>
            </p:cNvPr>
            <p:cNvSpPr/>
            <p:nvPr/>
          </p:nvSpPr>
          <p:spPr bwMode="auto">
            <a:xfrm>
              <a:off x="373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49" name="Rektangel 48">
              <a:extLst>
                <a:ext uri="{FF2B5EF4-FFF2-40B4-BE49-F238E27FC236}">
                  <a16:creationId xmlns:a16="http://schemas.microsoft.com/office/drawing/2014/main" id="{6202EB79-7F86-4C7B-BE7C-9F66AB9A044C}"/>
                </a:ext>
              </a:extLst>
            </p:cNvPr>
            <p:cNvSpPr/>
            <p:nvPr/>
          </p:nvSpPr>
          <p:spPr bwMode="auto">
            <a:xfrm>
              <a:off x="391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50" name="Rektangel 49">
              <a:extLst>
                <a:ext uri="{FF2B5EF4-FFF2-40B4-BE49-F238E27FC236}">
                  <a16:creationId xmlns:a16="http://schemas.microsoft.com/office/drawing/2014/main" id="{E8BED848-6BAC-4512-8188-F6AA1A1694DE}"/>
                </a:ext>
              </a:extLst>
            </p:cNvPr>
            <p:cNvSpPr/>
            <p:nvPr/>
          </p:nvSpPr>
          <p:spPr bwMode="auto">
            <a:xfrm>
              <a:off x="4098675" y="268239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51" name="Rektangel 50">
              <a:extLst>
                <a:ext uri="{FF2B5EF4-FFF2-40B4-BE49-F238E27FC236}">
                  <a16:creationId xmlns:a16="http://schemas.microsoft.com/office/drawing/2014/main" id="{76BC79D6-0089-4677-A360-85EEAA041105}"/>
                </a:ext>
              </a:extLst>
            </p:cNvPr>
            <p:cNvSpPr/>
            <p:nvPr/>
          </p:nvSpPr>
          <p:spPr bwMode="auto">
            <a:xfrm>
              <a:off x="4278675"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52" name="Rektangel 51">
              <a:extLst>
                <a:ext uri="{FF2B5EF4-FFF2-40B4-BE49-F238E27FC236}">
                  <a16:creationId xmlns:a16="http://schemas.microsoft.com/office/drawing/2014/main" id="{C5821E7C-3FC3-44B8-A2DD-120349AAAC1A}"/>
                </a:ext>
              </a:extLst>
            </p:cNvPr>
            <p:cNvSpPr/>
            <p:nvPr/>
          </p:nvSpPr>
          <p:spPr bwMode="auto">
            <a:xfrm>
              <a:off x="4459213" y="2680733"/>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grpSp>
      <p:sp>
        <p:nvSpPr>
          <p:cNvPr id="54" name="Rektangel 53">
            <a:extLst>
              <a:ext uri="{FF2B5EF4-FFF2-40B4-BE49-F238E27FC236}">
                <a16:creationId xmlns:a16="http://schemas.microsoft.com/office/drawing/2014/main" id="{80E9B799-B1CD-460A-A128-2823F051F755}"/>
              </a:ext>
            </a:extLst>
          </p:cNvPr>
          <p:cNvSpPr/>
          <p:nvPr/>
        </p:nvSpPr>
        <p:spPr bwMode="auto">
          <a:xfrm>
            <a:off x="832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55" name="Rektangel 54">
            <a:extLst>
              <a:ext uri="{FF2B5EF4-FFF2-40B4-BE49-F238E27FC236}">
                <a16:creationId xmlns:a16="http://schemas.microsoft.com/office/drawing/2014/main" id="{079A464E-C277-488F-97BE-93EB68321E49}"/>
              </a:ext>
            </a:extLst>
          </p:cNvPr>
          <p:cNvSpPr/>
          <p:nvPr/>
        </p:nvSpPr>
        <p:spPr bwMode="auto">
          <a:xfrm>
            <a:off x="850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56" name="Rektangel 55">
            <a:extLst>
              <a:ext uri="{FF2B5EF4-FFF2-40B4-BE49-F238E27FC236}">
                <a16:creationId xmlns:a16="http://schemas.microsoft.com/office/drawing/2014/main" id="{DCB9735C-2CF0-40AD-9423-3F5BCD344058}"/>
              </a:ext>
            </a:extLst>
          </p:cNvPr>
          <p:cNvSpPr/>
          <p:nvPr/>
        </p:nvSpPr>
        <p:spPr bwMode="auto">
          <a:xfrm>
            <a:off x="868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57" name="Rektangel 56">
            <a:extLst>
              <a:ext uri="{FF2B5EF4-FFF2-40B4-BE49-F238E27FC236}">
                <a16:creationId xmlns:a16="http://schemas.microsoft.com/office/drawing/2014/main" id="{9CDAB53F-22FC-48CB-8E87-897BC52E55FB}"/>
              </a:ext>
            </a:extLst>
          </p:cNvPr>
          <p:cNvSpPr/>
          <p:nvPr/>
        </p:nvSpPr>
        <p:spPr bwMode="auto">
          <a:xfrm>
            <a:off x="886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58" name="Rektangel 57">
            <a:extLst>
              <a:ext uri="{FF2B5EF4-FFF2-40B4-BE49-F238E27FC236}">
                <a16:creationId xmlns:a16="http://schemas.microsoft.com/office/drawing/2014/main" id="{EC20A4C2-5C58-4E84-BD7D-5620E8B0B7A9}"/>
              </a:ext>
            </a:extLst>
          </p:cNvPr>
          <p:cNvSpPr/>
          <p:nvPr/>
        </p:nvSpPr>
        <p:spPr bwMode="auto">
          <a:xfrm>
            <a:off x="9042923" y="4076725"/>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59" name="Rektangel 58">
            <a:extLst>
              <a:ext uri="{FF2B5EF4-FFF2-40B4-BE49-F238E27FC236}">
                <a16:creationId xmlns:a16="http://schemas.microsoft.com/office/drawing/2014/main" id="{E7CB447C-2C5E-41EA-A54E-92FE4F1970DE}"/>
              </a:ext>
            </a:extLst>
          </p:cNvPr>
          <p:cNvSpPr/>
          <p:nvPr/>
        </p:nvSpPr>
        <p:spPr bwMode="auto">
          <a:xfrm>
            <a:off x="922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60" name="Rektangel 59">
            <a:extLst>
              <a:ext uri="{FF2B5EF4-FFF2-40B4-BE49-F238E27FC236}">
                <a16:creationId xmlns:a16="http://schemas.microsoft.com/office/drawing/2014/main" id="{6D13025B-585B-44A9-8F1C-96B6B5A6C5FF}"/>
              </a:ext>
            </a:extLst>
          </p:cNvPr>
          <p:cNvSpPr/>
          <p:nvPr/>
        </p:nvSpPr>
        <p:spPr bwMode="auto">
          <a:xfrm>
            <a:off x="940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61" name="Rektangel 60">
            <a:extLst>
              <a:ext uri="{FF2B5EF4-FFF2-40B4-BE49-F238E27FC236}">
                <a16:creationId xmlns:a16="http://schemas.microsoft.com/office/drawing/2014/main" id="{227F7744-769D-4CFE-82F1-9292D1FDD026}"/>
              </a:ext>
            </a:extLst>
          </p:cNvPr>
          <p:cNvSpPr/>
          <p:nvPr/>
        </p:nvSpPr>
        <p:spPr bwMode="auto">
          <a:xfrm>
            <a:off x="958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62" name="Rektangel 61">
            <a:extLst>
              <a:ext uri="{FF2B5EF4-FFF2-40B4-BE49-F238E27FC236}">
                <a16:creationId xmlns:a16="http://schemas.microsoft.com/office/drawing/2014/main" id="{45D6B924-F47D-4605-ACEF-699EFEAB6F5B}"/>
              </a:ext>
            </a:extLst>
          </p:cNvPr>
          <p:cNvSpPr/>
          <p:nvPr/>
        </p:nvSpPr>
        <p:spPr bwMode="auto">
          <a:xfrm>
            <a:off x="976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63" name="Rektangel 62">
            <a:extLst>
              <a:ext uri="{FF2B5EF4-FFF2-40B4-BE49-F238E27FC236}">
                <a16:creationId xmlns:a16="http://schemas.microsoft.com/office/drawing/2014/main" id="{A92F5888-2A7F-4A79-B162-235871B9BBAC}"/>
              </a:ext>
            </a:extLst>
          </p:cNvPr>
          <p:cNvSpPr/>
          <p:nvPr/>
        </p:nvSpPr>
        <p:spPr bwMode="auto">
          <a:xfrm>
            <a:off x="9940545" y="4078387"/>
            <a:ext cx="180000" cy="25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66" name="textruta 65">
            <a:extLst>
              <a:ext uri="{FF2B5EF4-FFF2-40B4-BE49-F238E27FC236}">
                <a16:creationId xmlns:a16="http://schemas.microsoft.com/office/drawing/2014/main" id="{48F8BE76-B64D-4781-AE21-BF6073A6FBA0}"/>
              </a:ext>
            </a:extLst>
          </p:cNvPr>
          <p:cNvSpPr txBox="1"/>
          <p:nvPr/>
        </p:nvSpPr>
        <p:spPr>
          <a:xfrm>
            <a:off x="2446524" y="4328726"/>
            <a:ext cx="550151" cy="307777"/>
          </a:xfrm>
          <a:prstGeom prst="rect">
            <a:avLst/>
          </a:prstGeom>
          <a:noFill/>
        </p:spPr>
        <p:txBody>
          <a:bodyPr wrap="none" rtlCol="0">
            <a:spAutoFit/>
          </a:bodyPr>
          <a:lstStyle/>
          <a:p>
            <a:r>
              <a:rPr lang="sv-SE" sz="1400" dirty="0"/>
              <a:t>2019</a:t>
            </a:r>
          </a:p>
        </p:txBody>
      </p:sp>
      <p:sp>
        <p:nvSpPr>
          <p:cNvPr id="67" name="textruta 66">
            <a:extLst>
              <a:ext uri="{FF2B5EF4-FFF2-40B4-BE49-F238E27FC236}">
                <a16:creationId xmlns:a16="http://schemas.microsoft.com/office/drawing/2014/main" id="{13096756-A800-4793-AE82-560601F791EC}"/>
              </a:ext>
            </a:extLst>
          </p:cNvPr>
          <p:cNvSpPr txBox="1"/>
          <p:nvPr/>
        </p:nvSpPr>
        <p:spPr>
          <a:xfrm>
            <a:off x="4604146" y="4320000"/>
            <a:ext cx="550151" cy="307777"/>
          </a:xfrm>
          <a:prstGeom prst="rect">
            <a:avLst/>
          </a:prstGeom>
          <a:noFill/>
        </p:spPr>
        <p:txBody>
          <a:bodyPr wrap="none" rtlCol="0">
            <a:spAutoFit/>
          </a:bodyPr>
          <a:lstStyle/>
          <a:p>
            <a:r>
              <a:rPr lang="sv-SE" sz="1400" dirty="0"/>
              <a:t>2020</a:t>
            </a:r>
          </a:p>
        </p:txBody>
      </p:sp>
      <p:sp>
        <p:nvSpPr>
          <p:cNvPr id="68" name="textruta 67">
            <a:extLst>
              <a:ext uri="{FF2B5EF4-FFF2-40B4-BE49-F238E27FC236}">
                <a16:creationId xmlns:a16="http://schemas.microsoft.com/office/drawing/2014/main" id="{540154D1-2075-462F-8001-18AB8D91526D}"/>
              </a:ext>
            </a:extLst>
          </p:cNvPr>
          <p:cNvSpPr txBox="1"/>
          <p:nvPr/>
        </p:nvSpPr>
        <p:spPr>
          <a:xfrm>
            <a:off x="6773679" y="4301871"/>
            <a:ext cx="550151" cy="307777"/>
          </a:xfrm>
          <a:prstGeom prst="rect">
            <a:avLst/>
          </a:prstGeom>
          <a:noFill/>
        </p:spPr>
        <p:txBody>
          <a:bodyPr wrap="none" rtlCol="0">
            <a:spAutoFit/>
          </a:bodyPr>
          <a:lstStyle/>
          <a:p>
            <a:r>
              <a:rPr lang="sv-SE" sz="1400" dirty="0"/>
              <a:t>2021</a:t>
            </a:r>
          </a:p>
        </p:txBody>
      </p:sp>
      <p:sp>
        <p:nvSpPr>
          <p:cNvPr id="69" name="textruta 68">
            <a:extLst>
              <a:ext uri="{FF2B5EF4-FFF2-40B4-BE49-F238E27FC236}">
                <a16:creationId xmlns:a16="http://schemas.microsoft.com/office/drawing/2014/main" id="{3B2C9C3A-09A7-4697-B2B7-CEF77F23BA04}"/>
              </a:ext>
            </a:extLst>
          </p:cNvPr>
          <p:cNvSpPr txBox="1"/>
          <p:nvPr/>
        </p:nvSpPr>
        <p:spPr>
          <a:xfrm>
            <a:off x="8934492" y="4310597"/>
            <a:ext cx="550151" cy="307777"/>
          </a:xfrm>
          <a:prstGeom prst="rect">
            <a:avLst/>
          </a:prstGeom>
          <a:noFill/>
        </p:spPr>
        <p:txBody>
          <a:bodyPr wrap="none" rtlCol="0">
            <a:spAutoFit/>
          </a:bodyPr>
          <a:lstStyle/>
          <a:p>
            <a:r>
              <a:rPr lang="sv-SE" sz="1400" dirty="0"/>
              <a:t>2022</a:t>
            </a:r>
          </a:p>
        </p:txBody>
      </p:sp>
      <p:pic>
        <p:nvPicPr>
          <p:cNvPr id="4" name="covid" descr="En bild som visar tårta, dekorerat, frukt, full av färg&#10;&#10;Automatiskt genererad beskrivning">
            <a:extLst>
              <a:ext uri="{FF2B5EF4-FFF2-40B4-BE49-F238E27FC236}">
                <a16:creationId xmlns:a16="http://schemas.microsoft.com/office/drawing/2014/main" id="{597F2C1F-25B5-447E-B862-A3086928E0F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089" b="93689" l="7309" r="94001">
                        <a14:foregroundMark x1="25982" y1="27156" x2="18842" y2="17378"/>
                        <a14:foregroundMark x1="18842" y1="17378" x2="19138" y2="26178"/>
                        <a14:foregroundMark x1="19687" y1="33733" x2="17871" y2="36267"/>
                        <a14:foregroundMark x1="14744" y1="39733" x2="13266" y2="41689"/>
                        <a14:foregroundMark x1="13815" y1="39911" x2="11956" y2="41867"/>
                        <a14:foregroundMark x1="13646" y1="51733" x2="7351" y2="63511"/>
                        <a14:foregroundMark x1="7351" y1="63511" x2="13266" y2="75067"/>
                        <a14:foregroundMark x1="13266" y1="75067" x2="22264" y2="82089"/>
                        <a14:foregroundMark x1="22264" y1="82089" x2="23574" y2="81422"/>
                        <a14:foregroundMark x1="28897" y1="16089" x2="33671" y2="4400"/>
                        <a14:foregroundMark x1="33671" y1="4400" x2="39417" y2="12800"/>
                        <a14:foregroundMark x1="43642" y1="4667" x2="54626" y2="2089"/>
                        <a14:foregroundMark x1="54626" y1="2089" x2="61512" y2="4844"/>
                        <a14:foregroundMark x1="89523" y1="31778" x2="94001" y2="42222"/>
                        <a14:foregroundMark x1="94001" y1="42222" x2="89692" y2="44000"/>
                        <a14:foregroundMark x1="69793" y1="90311" x2="59358" y2="89556"/>
                        <a14:foregroundMark x1="59358" y1="89556" x2="58935" y2="88000"/>
                        <a14:foregroundMark x1="54542" y1="88578" x2="50275" y2="87022"/>
                        <a14:foregroundMark x1="38319" y1="91289" x2="49049" y2="93689"/>
                        <a14:foregroundMark x1="49049" y1="93689" x2="55809" y2="92267"/>
                        <a14:foregroundMark x1="35910" y1="90889" x2="28728" y2="86622"/>
                        <a14:foregroundMark x1="7900" y1="57378" x2="7731" y2="49822"/>
                      </a14:backgroundRemoval>
                    </a14:imgEffect>
                  </a14:imgLayer>
                </a14:imgProps>
              </a:ext>
              <a:ext uri="{28A0092B-C50C-407E-A947-70E740481C1C}">
                <a14:useLocalDpi xmlns:a14="http://schemas.microsoft.com/office/drawing/2010/main" val="0"/>
              </a:ext>
            </a:extLst>
          </a:blip>
          <a:stretch>
            <a:fillRect/>
          </a:stretch>
        </p:blipFill>
        <p:spPr>
          <a:xfrm>
            <a:off x="3901721" y="3402539"/>
            <a:ext cx="1757629" cy="1670750"/>
          </a:xfrm>
          <a:prstGeom prst="rect">
            <a:avLst/>
          </a:prstGeom>
        </p:spPr>
      </p:pic>
      <p:grpSp>
        <p:nvGrpSpPr>
          <p:cNvPr id="13" name="audit">
            <a:extLst>
              <a:ext uri="{FF2B5EF4-FFF2-40B4-BE49-F238E27FC236}">
                <a16:creationId xmlns:a16="http://schemas.microsoft.com/office/drawing/2014/main" id="{0699BAF1-62E7-4EA3-AFE0-4DE64F8DCADC}"/>
              </a:ext>
            </a:extLst>
          </p:cNvPr>
          <p:cNvGrpSpPr/>
          <p:nvPr/>
        </p:nvGrpSpPr>
        <p:grpSpPr>
          <a:xfrm>
            <a:off x="3732407" y="4328726"/>
            <a:ext cx="1535815" cy="1591597"/>
            <a:chOff x="1040784" y="3438879"/>
            <a:chExt cx="1535815" cy="2502282"/>
          </a:xfrm>
        </p:grpSpPr>
        <p:grpSp>
          <p:nvGrpSpPr>
            <p:cNvPr id="6" name="Grupp 5">
              <a:extLst>
                <a:ext uri="{FF2B5EF4-FFF2-40B4-BE49-F238E27FC236}">
                  <a16:creationId xmlns:a16="http://schemas.microsoft.com/office/drawing/2014/main" id="{4721229B-9825-4182-8A77-D543FED76251}"/>
                </a:ext>
              </a:extLst>
            </p:cNvPr>
            <p:cNvGrpSpPr/>
            <p:nvPr/>
          </p:nvGrpSpPr>
          <p:grpSpPr>
            <a:xfrm>
              <a:off x="1300213" y="4674282"/>
              <a:ext cx="1276386" cy="1266879"/>
              <a:chOff x="1758406" y="1870012"/>
              <a:chExt cx="1276386" cy="1266879"/>
            </a:xfrm>
          </p:grpSpPr>
          <p:sp>
            <p:nvSpPr>
              <p:cNvPr id="5" name="Moln 4">
                <a:extLst>
                  <a:ext uri="{FF2B5EF4-FFF2-40B4-BE49-F238E27FC236}">
                    <a16:creationId xmlns:a16="http://schemas.microsoft.com/office/drawing/2014/main" id="{54EEA220-EA2E-4F55-A41E-4459595C5F0E}"/>
                  </a:ext>
                </a:extLst>
              </p:cNvPr>
              <p:cNvSpPr/>
              <p:nvPr/>
            </p:nvSpPr>
            <p:spPr bwMode="auto">
              <a:xfrm>
                <a:off x="1758406" y="1870012"/>
                <a:ext cx="1276386" cy="1266879"/>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70" name="textruta 69">
                <a:extLst>
                  <a:ext uri="{FF2B5EF4-FFF2-40B4-BE49-F238E27FC236}">
                    <a16:creationId xmlns:a16="http://schemas.microsoft.com/office/drawing/2014/main" id="{80467F25-BB83-4A12-8C5A-8BF5864BF0B8}"/>
                  </a:ext>
                </a:extLst>
              </p:cNvPr>
              <p:cNvSpPr txBox="1"/>
              <p:nvPr/>
            </p:nvSpPr>
            <p:spPr>
              <a:xfrm>
                <a:off x="1887335" y="2007260"/>
                <a:ext cx="1047082" cy="1016150"/>
              </a:xfrm>
              <a:prstGeom prst="rect">
                <a:avLst/>
              </a:prstGeom>
              <a:noFill/>
              <a:ln w="6350">
                <a:noFill/>
              </a:ln>
            </p:spPr>
            <p:txBody>
              <a:bodyPr wrap="none" rtlCol="0">
                <a:spAutoFit/>
              </a:bodyPr>
              <a:lstStyle/>
              <a:p>
                <a:pPr algn="ctr"/>
                <a:r>
                  <a:rPr lang="sv-SE" dirty="0"/>
                  <a:t>26-27/11</a:t>
                </a:r>
              </a:p>
              <a:p>
                <a:pPr algn="ctr"/>
                <a:r>
                  <a:rPr lang="sv-SE" dirty="0" err="1"/>
                  <a:t>audit</a:t>
                </a:r>
                <a:endParaRPr lang="sv-SE" dirty="0"/>
              </a:p>
            </p:txBody>
          </p:sp>
        </p:grpSp>
        <p:cxnSp>
          <p:nvCxnSpPr>
            <p:cNvPr id="11" name="Rak koppling 10">
              <a:extLst>
                <a:ext uri="{FF2B5EF4-FFF2-40B4-BE49-F238E27FC236}">
                  <a16:creationId xmlns:a16="http://schemas.microsoft.com/office/drawing/2014/main" id="{8AC4C4D9-5F0F-4A81-BC1C-E14BB6BC460C}"/>
                </a:ext>
              </a:extLst>
            </p:cNvPr>
            <p:cNvCxnSpPr>
              <a:cxnSpLocks/>
              <a:stCxn id="5" idx="3"/>
              <a:endCxn id="24" idx="2"/>
            </p:cNvCxnSpPr>
            <p:nvPr/>
          </p:nvCxnSpPr>
          <p:spPr bwMode="auto">
            <a:xfrm flipH="1" flipV="1">
              <a:off x="1040784" y="3438879"/>
              <a:ext cx="897622" cy="13078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åtgärdsöverenskommelse">
            <a:extLst>
              <a:ext uri="{FF2B5EF4-FFF2-40B4-BE49-F238E27FC236}">
                <a16:creationId xmlns:a16="http://schemas.microsoft.com/office/drawing/2014/main" id="{23EA78EF-C8BA-41E3-B6D4-28FAD7049C9B}"/>
              </a:ext>
            </a:extLst>
          </p:cNvPr>
          <p:cNvGrpSpPr/>
          <p:nvPr/>
        </p:nvGrpSpPr>
        <p:grpSpPr>
          <a:xfrm>
            <a:off x="2292406" y="2694799"/>
            <a:ext cx="3374666" cy="1383589"/>
            <a:chOff x="768406" y="2694798"/>
            <a:chExt cx="3374666" cy="1383589"/>
          </a:xfrm>
        </p:grpSpPr>
        <p:grpSp>
          <p:nvGrpSpPr>
            <p:cNvPr id="72" name="Grupp 71">
              <a:extLst>
                <a:ext uri="{FF2B5EF4-FFF2-40B4-BE49-F238E27FC236}">
                  <a16:creationId xmlns:a16="http://schemas.microsoft.com/office/drawing/2014/main" id="{C08241DB-2D3A-4DB0-9811-CA1E0EA162EC}"/>
                </a:ext>
              </a:extLst>
            </p:cNvPr>
            <p:cNvGrpSpPr/>
            <p:nvPr/>
          </p:nvGrpSpPr>
          <p:grpSpPr>
            <a:xfrm>
              <a:off x="768406" y="2694798"/>
              <a:ext cx="3374666" cy="914400"/>
              <a:chOff x="634933" y="1914329"/>
              <a:chExt cx="3374666" cy="914400"/>
            </a:xfrm>
          </p:grpSpPr>
          <p:sp>
            <p:nvSpPr>
              <p:cNvPr id="73" name="Moln 72">
                <a:extLst>
                  <a:ext uri="{FF2B5EF4-FFF2-40B4-BE49-F238E27FC236}">
                    <a16:creationId xmlns:a16="http://schemas.microsoft.com/office/drawing/2014/main" id="{63FB2D26-F116-4E06-B742-D76F2375D434}"/>
                  </a:ext>
                </a:extLst>
              </p:cNvPr>
              <p:cNvSpPr/>
              <p:nvPr/>
            </p:nvSpPr>
            <p:spPr bwMode="auto">
              <a:xfrm>
                <a:off x="634933" y="1914329"/>
                <a:ext cx="3374666" cy="9144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74" name="textruta 73">
                <a:extLst>
                  <a:ext uri="{FF2B5EF4-FFF2-40B4-BE49-F238E27FC236}">
                    <a16:creationId xmlns:a16="http://schemas.microsoft.com/office/drawing/2014/main" id="{C92F886C-D209-48CE-B8B5-68F9008CECAE}"/>
                  </a:ext>
                </a:extLst>
              </p:cNvPr>
              <p:cNvSpPr txBox="1"/>
              <p:nvPr/>
            </p:nvSpPr>
            <p:spPr>
              <a:xfrm>
                <a:off x="1122479" y="2007261"/>
                <a:ext cx="2576795" cy="646331"/>
              </a:xfrm>
              <a:prstGeom prst="rect">
                <a:avLst/>
              </a:prstGeom>
              <a:noFill/>
              <a:ln w="6350">
                <a:noFill/>
              </a:ln>
            </p:spPr>
            <p:txBody>
              <a:bodyPr wrap="none" rtlCol="0">
                <a:spAutoFit/>
              </a:bodyPr>
              <a:lstStyle/>
              <a:p>
                <a:pPr algn="ctr"/>
                <a:r>
                  <a:rPr lang="sv-SE" dirty="0"/>
                  <a:t>29/1</a:t>
                </a:r>
              </a:p>
              <a:p>
                <a:pPr algn="ctr"/>
                <a:r>
                  <a:rPr lang="sv-SE" dirty="0"/>
                  <a:t>åtgärdsöverenskommelse</a:t>
                </a:r>
              </a:p>
            </p:txBody>
          </p:sp>
        </p:grpSp>
        <p:cxnSp>
          <p:nvCxnSpPr>
            <p:cNvPr id="64" name="Rak koppling 63">
              <a:extLst>
                <a:ext uri="{FF2B5EF4-FFF2-40B4-BE49-F238E27FC236}">
                  <a16:creationId xmlns:a16="http://schemas.microsoft.com/office/drawing/2014/main" id="{404994B3-C17E-4E87-A3DA-2A94E91D1D43}"/>
                </a:ext>
              </a:extLst>
            </p:cNvPr>
            <p:cNvCxnSpPr>
              <a:stCxn id="73" idx="1"/>
              <a:endCxn id="28" idx="0"/>
            </p:cNvCxnSpPr>
            <p:nvPr/>
          </p:nvCxnSpPr>
          <p:spPr bwMode="auto">
            <a:xfrm>
              <a:off x="2455739" y="3608224"/>
              <a:ext cx="110289" cy="4701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 name="uppföljning">
            <a:extLst>
              <a:ext uri="{FF2B5EF4-FFF2-40B4-BE49-F238E27FC236}">
                <a16:creationId xmlns:a16="http://schemas.microsoft.com/office/drawing/2014/main" id="{A425E91E-4832-448E-BD41-B9090822C3FE}"/>
              </a:ext>
            </a:extLst>
          </p:cNvPr>
          <p:cNvGrpSpPr/>
          <p:nvPr/>
        </p:nvGrpSpPr>
        <p:grpSpPr>
          <a:xfrm>
            <a:off x="5844293" y="1927675"/>
            <a:ext cx="3374666" cy="2166800"/>
            <a:chOff x="768406" y="2694798"/>
            <a:chExt cx="3374666" cy="2166800"/>
          </a:xfrm>
        </p:grpSpPr>
        <p:grpSp>
          <p:nvGrpSpPr>
            <p:cNvPr id="76" name="Grupp 75">
              <a:extLst>
                <a:ext uri="{FF2B5EF4-FFF2-40B4-BE49-F238E27FC236}">
                  <a16:creationId xmlns:a16="http://schemas.microsoft.com/office/drawing/2014/main" id="{91E6DEB3-5AC1-410E-92B2-5F1EF1838B40}"/>
                </a:ext>
              </a:extLst>
            </p:cNvPr>
            <p:cNvGrpSpPr/>
            <p:nvPr/>
          </p:nvGrpSpPr>
          <p:grpSpPr>
            <a:xfrm>
              <a:off x="768406" y="2694798"/>
              <a:ext cx="3374666" cy="914400"/>
              <a:chOff x="634933" y="1914329"/>
              <a:chExt cx="3374666" cy="914400"/>
            </a:xfrm>
          </p:grpSpPr>
          <p:sp>
            <p:nvSpPr>
              <p:cNvPr id="78" name="Moln 77">
                <a:extLst>
                  <a:ext uri="{FF2B5EF4-FFF2-40B4-BE49-F238E27FC236}">
                    <a16:creationId xmlns:a16="http://schemas.microsoft.com/office/drawing/2014/main" id="{4A083C59-43B7-4998-8B32-628F42A61377}"/>
                  </a:ext>
                </a:extLst>
              </p:cNvPr>
              <p:cNvSpPr/>
              <p:nvPr/>
            </p:nvSpPr>
            <p:spPr bwMode="auto">
              <a:xfrm>
                <a:off x="634933" y="1914329"/>
                <a:ext cx="3374666" cy="9144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dirty="0">
                  <a:latin typeface="Times New Roman" panose="02020603050405020304" pitchFamily="18" charset="0"/>
                </a:endParaRPr>
              </a:p>
            </p:txBody>
          </p:sp>
          <p:sp>
            <p:nvSpPr>
              <p:cNvPr id="79" name="textruta 78">
                <a:extLst>
                  <a:ext uri="{FF2B5EF4-FFF2-40B4-BE49-F238E27FC236}">
                    <a16:creationId xmlns:a16="http://schemas.microsoft.com/office/drawing/2014/main" id="{D84DE151-DE41-41B5-8830-9506F3E70788}"/>
                  </a:ext>
                </a:extLst>
              </p:cNvPr>
              <p:cNvSpPr txBox="1"/>
              <p:nvPr/>
            </p:nvSpPr>
            <p:spPr>
              <a:xfrm>
                <a:off x="1480014" y="2007261"/>
                <a:ext cx="1861728" cy="646331"/>
              </a:xfrm>
              <a:prstGeom prst="rect">
                <a:avLst/>
              </a:prstGeom>
              <a:noFill/>
              <a:ln w="6350">
                <a:noFill/>
              </a:ln>
            </p:spPr>
            <p:txBody>
              <a:bodyPr wrap="none" rtlCol="0">
                <a:spAutoFit/>
              </a:bodyPr>
              <a:lstStyle/>
              <a:p>
                <a:pPr algn="ctr"/>
                <a:r>
                  <a:rPr lang="sv-SE" dirty="0"/>
                  <a:t>5/10</a:t>
                </a:r>
              </a:p>
              <a:p>
                <a:pPr algn="ctr"/>
                <a:r>
                  <a:rPr lang="sv-SE" dirty="0"/>
                  <a:t>uppföljande möte</a:t>
                </a:r>
              </a:p>
            </p:txBody>
          </p:sp>
        </p:grpSp>
        <p:cxnSp>
          <p:nvCxnSpPr>
            <p:cNvPr id="77" name="Rak koppling 76">
              <a:extLst>
                <a:ext uri="{FF2B5EF4-FFF2-40B4-BE49-F238E27FC236}">
                  <a16:creationId xmlns:a16="http://schemas.microsoft.com/office/drawing/2014/main" id="{7EB99D91-AC45-499D-8E29-41C0E96DE07B}"/>
                </a:ext>
              </a:extLst>
            </p:cNvPr>
            <p:cNvCxnSpPr>
              <a:stCxn id="78" idx="1"/>
            </p:cNvCxnSpPr>
            <p:nvPr/>
          </p:nvCxnSpPr>
          <p:spPr bwMode="auto">
            <a:xfrm>
              <a:off x="2455739" y="3608224"/>
              <a:ext cx="253158" cy="125337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vad gör vi idag">
            <a:extLst>
              <a:ext uri="{FF2B5EF4-FFF2-40B4-BE49-F238E27FC236}">
                <a16:creationId xmlns:a16="http://schemas.microsoft.com/office/drawing/2014/main" id="{9DF289AE-798A-49F2-9128-A879A5008C59}"/>
              </a:ext>
            </a:extLst>
          </p:cNvPr>
          <p:cNvGrpSpPr/>
          <p:nvPr/>
        </p:nvGrpSpPr>
        <p:grpSpPr>
          <a:xfrm>
            <a:off x="8563035" y="4652052"/>
            <a:ext cx="1907335" cy="805810"/>
            <a:chOff x="1494931" y="2022919"/>
            <a:chExt cx="1907335" cy="805810"/>
          </a:xfrm>
        </p:grpSpPr>
        <p:sp>
          <p:nvSpPr>
            <p:cNvPr id="85" name="Moln 84">
              <a:extLst>
                <a:ext uri="{FF2B5EF4-FFF2-40B4-BE49-F238E27FC236}">
                  <a16:creationId xmlns:a16="http://schemas.microsoft.com/office/drawing/2014/main" id="{2624B2AF-4712-4695-88FF-35B513B65B4F}"/>
                </a:ext>
              </a:extLst>
            </p:cNvPr>
            <p:cNvSpPr/>
            <p:nvPr/>
          </p:nvSpPr>
          <p:spPr bwMode="auto">
            <a:xfrm>
              <a:off x="1494931" y="2022919"/>
              <a:ext cx="1907335" cy="80581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dirty="0">
                <a:latin typeface="Times New Roman" panose="02020603050405020304" pitchFamily="18" charset="0"/>
              </a:endParaRPr>
            </a:p>
          </p:txBody>
        </p:sp>
        <p:sp>
          <p:nvSpPr>
            <p:cNvPr id="86" name="textruta 85">
              <a:extLst>
                <a:ext uri="{FF2B5EF4-FFF2-40B4-BE49-F238E27FC236}">
                  <a16:creationId xmlns:a16="http://schemas.microsoft.com/office/drawing/2014/main" id="{835E1144-DC84-4BC5-8AEC-DC4DF153563E}"/>
                </a:ext>
              </a:extLst>
            </p:cNvPr>
            <p:cNvSpPr txBox="1"/>
            <p:nvPr/>
          </p:nvSpPr>
          <p:spPr>
            <a:xfrm>
              <a:off x="1566810" y="2213235"/>
              <a:ext cx="1690912" cy="369332"/>
            </a:xfrm>
            <a:prstGeom prst="rect">
              <a:avLst/>
            </a:prstGeom>
            <a:noFill/>
            <a:ln w="6350">
              <a:noFill/>
            </a:ln>
          </p:spPr>
          <p:txBody>
            <a:bodyPr wrap="none" rtlCol="0">
              <a:spAutoFit/>
            </a:bodyPr>
            <a:lstStyle/>
            <a:p>
              <a:pPr algn="ctr"/>
              <a:r>
                <a:rPr lang="sv-SE" b="1" dirty="0"/>
                <a:t>Vad gör vi idag?</a:t>
              </a:r>
            </a:p>
          </p:txBody>
        </p:sp>
      </p:grpSp>
      <p:grpSp>
        <p:nvGrpSpPr>
          <p:cNvPr id="92" name="förarbete">
            <a:extLst>
              <a:ext uri="{FF2B5EF4-FFF2-40B4-BE49-F238E27FC236}">
                <a16:creationId xmlns:a16="http://schemas.microsoft.com/office/drawing/2014/main" id="{6C414C4E-D66C-4F05-BCA4-AA1F8132DDBA}"/>
              </a:ext>
            </a:extLst>
          </p:cNvPr>
          <p:cNvGrpSpPr/>
          <p:nvPr/>
        </p:nvGrpSpPr>
        <p:grpSpPr>
          <a:xfrm>
            <a:off x="1685073" y="4327473"/>
            <a:ext cx="3374666" cy="2427384"/>
            <a:chOff x="768406" y="1181814"/>
            <a:chExt cx="3374666" cy="2427384"/>
          </a:xfrm>
        </p:grpSpPr>
        <p:grpSp>
          <p:nvGrpSpPr>
            <p:cNvPr id="93" name="Grupp 92">
              <a:extLst>
                <a:ext uri="{FF2B5EF4-FFF2-40B4-BE49-F238E27FC236}">
                  <a16:creationId xmlns:a16="http://schemas.microsoft.com/office/drawing/2014/main" id="{C1EDD6C5-7DBF-415D-8E94-06B8E4E44329}"/>
                </a:ext>
              </a:extLst>
            </p:cNvPr>
            <p:cNvGrpSpPr/>
            <p:nvPr/>
          </p:nvGrpSpPr>
          <p:grpSpPr>
            <a:xfrm>
              <a:off x="768406" y="2694798"/>
              <a:ext cx="3374666" cy="914400"/>
              <a:chOff x="634933" y="1914329"/>
              <a:chExt cx="3374666" cy="914400"/>
            </a:xfrm>
          </p:grpSpPr>
          <p:sp>
            <p:nvSpPr>
              <p:cNvPr id="95" name="Moln 94">
                <a:extLst>
                  <a:ext uri="{FF2B5EF4-FFF2-40B4-BE49-F238E27FC236}">
                    <a16:creationId xmlns:a16="http://schemas.microsoft.com/office/drawing/2014/main" id="{3C5EBCFF-0F28-4AA3-889D-404CF475B678}"/>
                  </a:ext>
                </a:extLst>
              </p:cNvPr>
              <p:cNvSpPr/>
              <p:nvPr/>
            </p:nvSpPr>
            <p:spPr bwMode="auto">
              <a:xfrm>
                <a:off x="634933" y="1914329"/>
                <a:ext cx="3374666" cy="9144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Times New Roman" panose="02020603050405020304" pitchFamily="18" charset="0"/>
                </a:endParaRPr>
              </a:p>
            </p:txBody>
          </p:sp>
          <p:sp>
            <p:nvSpPr>
              <p:cNvPr id="96" name="textruta 95">
                <a:extLst>
                  <a:ext uri="{FF2B5EF4-FFF2-40B4-BE49-F238E27FC236}">
                    <a16:creationId xmlns:a16="http://schemas.microsoft.com/office/drawing/2014/main" id="{D6A32CC6-A01E-4632-A216-4CC162984EF7}"/>
                  </a:ext>
                </a:extLst>
              </p:cNvPr>
              <p:cNvSpPr txBox="1"/>
              <p:nvPr/>
            </p:nvSpPr>
            <p:spPr>
              <a:xfrm>
                <a:off x="1285600" y="2007261"/>
                <a:ext cx="2250551" cy="646331"/>
              </a:xfrm>
              <a:prstGeom prst="rect">
                <a:avLst/>
              </a:prstGeom>
              <a:noFill/>
              <a:ln w="6350">
                <a:noFill/>
              </a:ln>
            </p:spPr>
            <p:txBody>
              <a:bodyPr wrap="none" rtlCol="0">
                <a:spAutoFit/>
              </a:bodyPr>
              <a:lstStyle/>
              <a:p>
                <a:pPr algn="ctr"/>
                <a:r>
                  <a:rPr lang="sv-SE" dirty="0"/>
                  <a:t>September-november</a:t>
                </a:r>
              </a:p>
              <a:p>
                <a:pPr algn="ctr"/>
                <a:r>
                  <a:rPr lang="sv-SE" dirty="0"/>
                  <a:t>förarbete</a:t>
                </a:r>
              </a:p>
            </p:txBody>
          </p:sp>
        </p:grpSp>
        <p:cxnSp>
          <p:nvCxnSpPr>
            <p:cNvPr id="94" name="Rak koppling 93">
              <a:extLst>
                <a:ext uri="{FF2B5EF4-FFF2-40B4-BE49-F238E27FC236}">
                  <a16:creationId xmlns:a16="http://schemas.microsoft.com/office/drawing/2014/main" id="{1FF9AEAC-D373-42C9-99C4-8A935B31CA49}"/>
                </a:ext>
              </a:extLst>
            </p:cNvPr>
            <p:cNvCxnSpPr>
              <a:stCxn id="96" idx="0"/>
            </p:cNvCxnSpPr>
            <p:nvPr/>
          </p:nvCxnSpPr>
          <p:spPr bwMode="auto">
            <a:xfrm flipH="1" flipV="1">
              <a:off x="2185741" y="1181814"/>
              <a:ext cx="358608" cy="160591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5620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par>
                                <p:cTn id="22" presetID="42" presetClass="path" presetSubtype="0" accel="49600" decel="49600" fill="hold" nodeType="withEffect">
                                  <p:stCondLst>
                                    <p:cond delay="0"/>
                                  </p:stCondLst>
                                  <p:childTnLst>
                                    <p:animMotion origin="layout" path="M 4.375E-6 3.33333E-6 L 0.28711 -0.00532 " pathEditMode="relative" rAng="0" ptsTypes="AA">
                                      <p:cBhvr>
                                        <p:cTn id="23" dur="5000" fill="hold"/>
                                        <p:tgtEl>
                                          <p:spTgt spid="4"/>
                                        </p:tgtEl>
                                        <p:attrNameLst>
                                          <p:attrName>ppt_x</p:attrName>
                                          <p:attrName>ppt_y</p:attrName>
                                        </p:attrNameLst>
                                      </p:cBhvr>
                                      <p:rCtr x="14401" y="-208"/>
                                    </p:animMotion>
                                  </p:childTnLst>
                                </p:cTn>
                              </p:par>
                            </p:childTnLst>
                          </p:cTn>
                        </p:par>
                        <p:par>
                          <p:cTn id="24" fill="hold">
                            <p:stCondLst>
                              <p:cond delay="5000"/>
                            </p:stCondLst>
                            <p:childTnLst>
                              <p:par>
                                <p:cTn id="25" presetID="6" presetClass="emph" presetSubtype="0" fill="hold" nodeType="afterEffect">
                                  <p:stCondLst>
                                    <p:cond delay="0"/>
                                  </p:stCondLst>
                                  <p:childTnLst>
                                    <p:animScale>
                                      <p:cBhvr>
                                        <p:cTn id="26" dur="3000" fill="hold"/>
                                        <p:tgtEl>
                                          <p:spTgt spid="4"/>
                                        </p:tgtEl>
                                      </p:cBhvr>
                                      <p:by x="50000" y="5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F9B52B-65A2-4F00-A8E6-4132D7E4A532}"/>
              </a:ext>
            </a:extLst>
          </p:cNvPr>
          <p:cNvSpPr>
            <a:spLocks noGrp="1"/>
          </p:cNvSpPr>
          <p:nvPr>
            <p:ph type="title"/>
          </p:nvPr>
        </p:nvSpPr>
        <p:spPr/>
        <p:txBody>
          <a:bodyPr>
            <a:normAutofit/>
          </a:bodyPr>
          <a:lstStyle/>
          <a:p>
            <a:pPr>
              <a:lnSpc>
                <a:spcPct val="107000"/>
              </a:lnSpc>
              <a:spcAft>
                <a:spcPts val="450"/>
              </a:spcAft>
            </a:pPr>
            <a:r>
              <a:rPr lang="sv-SE" dirty="0">
                <a:latin typeface="Calibri" panose="020F0502020204030204" pitchFamily="34" charset="0"/>
                <a:ea typeface="Calibri" panose="020F0502020204030204" pitchFamily="34" charset="0"/>
                <a:cs typeface="Times New Roman" panose="02020603050405020304" pitchFamily="18" charset="0"/>
              </a:rPr>
              <a:t>Förbättringsmöjligheter inom intensivvården</a:t>
            </a:r>
            <a:endParaRPr lang="sv-SE" dirty="0"/>
          </a:p>
        </p:txBody>
      </p:sp>
      <p:sp>
        <p:nvSpPr>
          <p:cNvPr id="3" name="Platshållare för innehåll 2">
            <a:extLst>
              <a:ext uri="{FF2B5EF4-FFF2-40B4-BE49-F238E27FC236}">
                <a16:creationId xmlns:a16="http://schemas.microsoft.com/office/drawing/2014/main" id="{B35B2EE8-BBDD-4CA0-8840-FCFA57F36AF0}"/>
              </a:ext>
            </a:extLst>
          </p:cNvPr>
          <p:cNvSpPr>
            <a:spLocks noGrp="1"/>
          </p:cNvSpPr>
          <p:nvPr>
            <p:ph idx="1"/>
          </p:nvPr>
        </p:nvSpPr>
        <p:spPr>
          <a:xfrm>
            <a:off x="838200" y="1660525"/>
            <a:ext cx="9650288" cy="4241800"/>
          </a:xfrm>
        </p:spPr>
        <p:txBody>
          <a:bodyPr>
            <a:noAutofit/>
          </a:bodyPr>
          <a:lstStyle/>
          <a:p>
            <a:pPr marL="0" indent="0">
              <a:lnSpc>
                <a:spcPct val="107000"/>
              </a:lnSpc>
              <a:spcAft>
                <a:spcPts val="450"/>
              </a:spcAft>
              <a:buNone/>
            </a:pPr>
            <a:r>
              <a:rPr lang="sv-SE" sz="1600" b="1" dirty="0">
                <a:latin typeface="Calibri" panose="020F0502020204030204" pitchFamily="34" charset="0"/>
                <a:ea typeface="Calibri" panose="020F0502020204030204" pitchFamily="34" charset="0"/>
                <a:cs typeface="Times New Roman" panose="02020603050405020304" pitchFamily="18" charset="0"/>
              </a:rPr>
              <a:t>Granskningsteamet har funnit förbättringsmöjligheter inom följande områden</a:t>
            </a:r>
          </a:p>
          <a:p>
            <a:pPr>
              <a:lnSpc>
                <a:spcPct val="107000"/>
              </a:lnSpc>
              <a:spcAft>
                <a:spcPts val="450"/>
              </a:spcAft>
              <a:buFont typeface="Wingdings" panose="05000000000000000000" pitchFamily="2" charset="2"/>
              <a:buChar char="Ø"/>
            </a:pPr>
            <a:r>
              <a:rPr lang="sv-SE" sz="1600" dirty="0">
                <a:latin typeface="Calibri" panose="020F0502020204030204" pitchFamily="34" charset="0"/>
                <a:ea typeface="Calibri" panose="020F0502020204030204" pitchFamily="34" charset="0"/>
                <a:cs typeface="Times New Roman" panose="02020603050405020304" pitchFamily="18" charset="0"/>
              </a:rPr>
              <a:t>Rapporterar inte all data f</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r samtliga kvalitetsindikatorer, angel</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get att detta </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tg</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rdas och mycket bra att ett arbete kring </a:t>
            </a:r>
            <a:r>
              <a:rPr lang="sv-SE" sz="1600" dirty="0" err="1">
                <a:latin typeface="Calibri" panose="020F0502020204030204" pitchFamily="34" charset="0"/>
                <a:ea typeface="Calibri" panose="020F0502020204030204" pitchFamily="34" charset="0"/>
                <a:cs typeface="Times New Roman" panose="02020603050405020304" pitchFamily="18" charset="0"/>
              </a:rPr>
              <a:t>sedering</a:t>
            </a:r>
            <a:r>
              <a:rPr lang="sv-SE" sz="1600" dirty="0">
                <a:latin typeface="Calibri" panose="020F0502020204030204" pitchFamily="34" charset="0"/>
                <a:ea typeface="Calibri" panose="020F0502020204030204" pitchFamily="34" charset="0"/>
                <a:cs typeface="Times New Roman" panose="02020603050405020304" pitchFamily="18" charset="0"/>
              </a:rPr>
              <a:t> och </a:t>
            </a:r>
            <a:r>
              <a:rPr lang="sv-SE" sz="1600" dirty="0" err="1">
                <a:latin typeface="Calibri" panose="020F0502020204030204" pitchFamily="34" charset="0"/>
                <a:ea typeface="Calibri" panose="020F0502020204030204" pitchFamily="34" charset="0"/>
                <a:cs typeface="Times New Roman" panose="02020603050405020304" pitchFamily="18" charset="0"/>
              </a:rPr>
              <a:t>sederingsskala</a:t>
            </a:r>
            <a:r>
              <a:rPr lang="sv-SE" sz="1600" dirty="0">
                <a:latin typeface="Calibri" panose="020F0502020204030204" pitchFamily="34" charset="0"/>
                <a:ea typeface="Calibri" panose="020F0502020204030204" pitchFamily="34" charset="0"/>
                <a:cs typeface="Times New Roman" panose="02020603050405020304" pitchFamily="18" charset="0"/>
              </a:rPr>
              <a:t> startas under hösten med mål att börja rapportera till SIR under 2020. </a:t>
            </a:r>
          </a:p>
          <a:p>
            <a:pPr>
              <a:lnSpc>
                <a:spcPct val="107000"/>
              </a:lnSpc>
              <a:spcAft>
                <a:spcPts val="450"/>
              </a:spcAft>
              <a:buFont typeface="Wingdings" panose="05000000000000000000" pitchFamily="2" charset="2"/>
              <a:buChar char="Ø"/>
            </a:pPr>
            <a:r>
              <a:rPr lang="sv-SE" sz="1600" dirty="0">
                <a:latin typeface="Calibri" panose="020F0502020204030204" pitchFamily="34" charset="0"/>
                <a:ea typeface="Calibri" panose="020F0502020204030204" pitchFamily="34" charset="0"/>
                <a:cs typeface="Times New Roman" panose="02020603050405020304" pitchFamily="18" charset="0"/>
              </a:rPr>
              <a:t>Inf</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r rutin att uppdatera valideringsparametrarna s</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 fort man g</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r en f</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r</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ndring eller som minst en g</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ng/</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r.</a:t>
            </a:r>
          </a:p>
          <a:p>
            <a:pPr>
              <a:lnSpc>
                <a:spcPct val="107000"/>
              </a:lnSpc>
              <a:spcAft>
                <a:spcPts val="450"/>
              </a:spcAft>
              <a:buFont typeface="Wingdings" panose="05000000000000000000" pitchFamily="2" charset="2"/>
              <a:buChar char="Ø"/>
            </a:pPr>
            <a:r>
              <a:rPr lang="sv-SE" sz="1600" dirty="0">
                <a:latin typeface="Calibri" panose="020F0502020204030204" pitchFamily="34" charset="0"/>
                <a:ea typeface="Calibri" panose="020F0502020204030204" pitchFamily="34" charset="0"/>
                <a:cs typeface="Times New Roman" panose="02020603050405020304" pitchFamily="18" charset="0"/>
              </a:rPr>
              <a:t>Kvalitetsgranska VTS-registrering systematiskt, ta g</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rna hj</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lp av den nya e-learning instrument som lanseras vecka 11 i samband med konferensen på Vår Gård. VTS förefaller något låg i jämförelse med andra regionsjukhus och i beaktan av avdelningensSAPS3-poäng.</a:t>
            </a:r>
          </a:p>
          <a:p>
            <a:pPr>
              <a:lnSpc>
                <a:spcPct val="107000"/>
              </a:lnSpc>
              <a:spcAft>
                <a:spcPts val="450"/>
              </a:spcAft>
              <a:buFont typeface="Wingdings" panose="05000000000000000000" pitchFamily="2" charset="2"/>
              <a:buChar char="Ø"/>
            </a:pPr>
            <a:r>
              <a:rPr lang="sv-SE" sz="1600" dirty="0">
                <a:latin typeface="Calibri" panose="020F0502020204030204" pitchFamily="34" charset="0"/>
                <a:ea typeface="Calibri" panose="020F0502020204030204" pitchFamily="34" charset="0"/>
                <a:cs typeface="Times New Roman" panose="02020603050405020304" pitchFamily="18" charset="0"/>
              </a:rPr>
              <a:t>Samtliga medarbetare som vi talat med skulle g</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rna se en f</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rb</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ttrad och t</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tare kommunikation tv</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rprofessionellt.</a:t>
            </a:r>
          </a:p>
          <a:p>
            <a:pPr>
              <a:lnSpc>
                <a:spcPct val="107000"/>
              </a:lnSpc>
              <a:spcAft>
                <a:spcPts val="450"/>
              </a:spcAft>
              <a:buFont typeface="Wingdings" panose="05000000000000000000" pitchFamily="2" charset="2"/>
              <a:buChar char="Ø"/>
            </a:pPr>
            <a:r>
              <a:rPr lang="sv-SE" sz="1600" dirty="0">
                <a:latin typeface="Calibri" panose="020F0502020204030204" pitchFamily="34" charset="0"/>
                <a:ea typeface="Calibri" panose="020F0502020204030204" pitchFamily="34" charset="0"/>
                <a:cs typeface="Times New Roman" panose="02020603050405020304" pitchFamily="18" charset="0"/>
              </a:rPr>
              <a:t>F</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rs</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k n</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 ett st</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rre engagemang och n</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rvaro fr</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n l</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karna att delta i </a:t>
            </a:r>
            <a:r>
              <a:rPr lang="sv-SE" sz="1600" dirty="0">
                <a:latin typeface="Calibri" panose="020F0502020204030204" pitchFamily="34" charset="0"/>
                <a:ea typeface="Calibri" panose="020F0502020204030204" pitchFamily="34" charset="0"/>
                <a:cs typeface="Calibri" panose="020F0502020204030204" pitchFamily="34" charset="0"/>
              </a:rPr>
              <a:t>“</a:t>
            </a:r>
            <a:r>
              <a:rPr lang="sv-SE" sz="1600" dirty="0">
                <a:latin typeface="Calibri" panose="020F0502020204030204" pitchFamily="34" charset="0"/>
                <a:ea typeface="Calibri" panose="020F0502020204030204" pitchFamily="34" charset="0"/>
                <a:cs typeface="Times New Roman" panose="02020603050405020304" pitchFamily="18" charset="0"/>
              </a:rPr>
              <a:t>f</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nga dagen</a:t>
            </a:r>
            <a:r>
              <a:rPr lang="sv-SE" sz="1600" dirty="0">
                <a:latin typeface="Calibri" panose="020F0502020204030204" pitchFamily="34" charset="0"/>
                <a:ea typeface="Calibri" panose="020F0502020204030204" pitchFamily="34" charset="0"/>
                <a:cs typeface="Calibri" panose="020F0502020204030204" pitchFamily="34"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50"/>
              </a:spcAft>
              <a:buFont typeface="Wingdings" panose="05000000000000000000" pitchFamily="2" charset="2"/>
              <a:buChar char="Ø"/>
            </a:pPr>
            <a:r>
              <a:rPr lang="sv-SE" sz="1600" dirty="0">
                <a:latin typeface="Calibri" panose="020F0502020204030204" pitchFamily="34" charset="0"/>
                <a:ea typeface="Calibri" panose="020F0502020204030204" pitchFamily="34" charset="0"/>
                <a:cs typeface="Times New Roman" panose="02020603050405020304" pitchFamily="18" charset="0"/>
              </a:rPr>
              <a:t>Inf</a:t>
            </a:r>
            <a:r>
              <a:rPr lang="sv-SE" sz="1600" dirty="0">
                <a:latin typeface="Calibri" panose="020F0502020204030204" pitchFamily="34" charset="0"/>
                <a:ea typeface="Calibri" panose="020F0502020204030204" pitchFamily="34" charset="0"/>
                <a:cs typeface="Calibri" panose="020F0502020204030204" pitchFamily="34" charset="0"/>
              </a:rPr>
              <a:t>ö</a:t>
            </a:r>
            <a:r>
              <a:rPr lang="sv-SE" sz="1600" dirty="0">
                <a:latin typeface="Calibri" panose="020F0502020204030204" pitchFamily="34" charset="0"/>
                <a:ea typeface="Calibri" panose="020F0502020204030204" pitchFamily="34" charset="0"/>
                <a:cs typeface="Times New Roman" panose="02020603050405020304" pitchFamily="18" charset="0"/>
              </a:rPr>
              <a:t>r etisk rond regelm</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ssigt d</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r b</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de omv</a:t>
            </a:r>
            <a:r>
              <a:rPr lang="sv-SE" sz="1600" dirty="0">
                <a:latin typeface="Calibri" panose="020F0502020204030204" pitchFamily="34" charset="0"/>
                <a:ea typeface="Calibri" panose="020F0502020204030204" pitchFamily="34" charset="0"/>
                <a:cs typeface="Calibri" panose="020F0502020204030204" pitchFamily="34" charset="0"/>
              </a:rPr>
              <a:t>å</a:t>
            </a:r>
            <a:r>
              <a:rPr lang="sv-SE" sz="1600" dirty="0">
                <a:latin typeface="Calibri" panose="020F0502020204030204" pitchFamily="34" charset="0"/>
                <a:ea typeface="Calibri" panose="020F0502020204030204" pitchFamily="34" charset="0"/>
                <a:cs typeface="Times New Roman" panose="02020603050405020304" pitchFamily="18" charset="0"/>
              </a:rPr>
              <a:t>rdnadspersonal och l</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kare </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r n</a:t>
            </a:r>
            <a:r>
              <a:rPr lang="sv-SE" sz="1600" dirty="0">
                <a:latin typeface="Calibri" panose="020F0502020204030204" pitchFamily="34" charset="0"/>
                <a:ea typeface="Calibri" panose="020F0502020204030204" pitchFamily="34" charset="0"/>
                <a:cs typeface="Calibri" panose="020F0502020204030204" pitchFamily="34" charset="0"/>
              </a:rPr>
              <a:t>ä</a:t>
            </a:r>
            <a:r>
              <a:rPr lang="sv-SE" sz="1600" dirty="0">
                <a:latin typeface="Calibri" panose="020F0502020204030204" pitchFamily="34" charset="0"/>
                <a:ea typeface="Calibri" panose="020F0502020204030204" pitchFamily="34" charset="0"/>
                <a:cs typeface="Times New Roman" panose="02020603050405020304" pitchFamily="18" charset="0"/>
              </a:rPr>
              <a:t>rvarande för att beakta samtliga aspekter av etiken.</a:t>
            </a:r>
          </a:p>
        </p:txBody>
      </p:sp>
      <p:pic>
        <p:nvPicPr>
          <p:cNvPr id="6" name="Bild 5" descr="Bock med hel fyllning">
            <a:extLst>
              <a:ext uri="{FF2B5EF4-FFF2-40B4-BE49-F238E27FC236}">
                <a16:creationId xmlns:a16="http://schemas.microsoft.com/office/drawing/2014/main" id="{D86055A4-6C9D-4FD4-8556-BFDA20FD24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8173" y="1925297"/>
            <a:ext cx="954011" cy="954011"/>
          </a:xfrm>
          <a:prstGeom prst="rect">
            <a:avLst/>
          </a:prstGeom>
        </p:spPr>
      </p:pic>
      <p:pic>
        <p:nvPicPr>
          <p:cNvPr id="7" name="Bild 6" descr="Bock med hel fyllning">
            <a:extLst>
              <a:ext uri="{FF2B5EF4-FFF2-40B4-BE49-F238E27FC236}">
                <a16:creationId xmlns:a16="http://schemas.microsoft.com/office/drawing/2014/main" id="{73CC27E4-042A-413B-BE5B-CBAA36CA72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8869" y="2474989"/>
            <a:ext cx="954011" cy="954011"/>
          </a:xfrm>
          <a:prstGeom prst="rect">
            <a:avLst/>
          </a:prstGeom>
        </p:spPr>
      </p:pic>
      <p:pic>
        <p:nvPicPr>
          <p:cNvPr id="8" name="Bild 7" descr="Bock med hel fyllning">
            <a:extLst>
              <a:ext uri="{FF2B5EF4-FFF2-40B4-BE49-F238E27FC236}">
                <a16:creationId xmlns:a16="http://schemas.microsoft.com/office/drawing/2014/main" id="{A33B5E2E-A393-47BE-8AD0-7BA932D916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4793" y="3113918"/>
            <a:ext cx="954011" cy="954011"/>
          </a:xfrm>
          <a:prstGeom prst="rect">
            <a:avLst/>
          </a:prstGeom>
        </p:spPr>
      </p:pic>
      <p:cxnSp>
        <p:nvCxnSpPr>
          <p:cNvPr id="10" name="Rak koppling 9">
            <a:extLst>
              <a:ext uri="{FF2B5EF4-FFF2-40B4-BE49-F238E27FC236}">
                <a16:creationId xmlns:a16="http://schemas.microsoft.com/office/drawing/2014/main" id="{A1B33122-5560-47FE-B64B-1D8DE734CA28}"/>
              </a:ext>
            </a:extLst>
          </p:cNvPr>
          <p:cNvCxnSpPr/>
          <p:nvPr/>
        </p:nvCxnSpPr>
        <p:spPr>
          <a:xfrm>
            <a:off x="6947977" y="3590924"/>
            <a:ext cx="10381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1841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7A1B-EA8E-4138-9984-0893C6C833D8}"/>
              </a:ext>
            </a:extLst>
          </p:cNvPr>
          <p:cNvSpPr>
            <a:spLocks noGrp="1"/>
          </p:cNvSpPr>
          <p:nvPr>
            <p:ph type="title"/>
          </p:nvPr>
        </p:nvSpPr>
        <p:spPr/>
        <p:txBody>
          <a:bodyPr/>
          <a:lstStyle/>
          <a:p>
            <a:r>
              <a:rPr lang="sv-SE">
                <a:latin typeface="Calibri"/>
                <a:cs typeface="Arial"/>
              </a:rPr>
              <a:t>Pågående förbättringsarbete</a:t>
            </a:r>
            <a:endParaRPr lang="sv-SE">
              <a:latin typeface="Calibri"/>
              <a:cs typeface="Calibri"/>
            </a:endParaRPr>
          </a:p>
        </p:txBody>
      </p:sp>
      <p:sp>
        <p:nvSpPr>
          <p:cNvPr id="3" name="Content Placeholder 2">
            <a:extLst>
              <a:ext uri="{FF2B5EF4-FFF2-40B4-BE49-F238E27FC236}">
                <a16:creationId xmlns:a16="http://schemas.microsoft.com/office/drawing/2014/main" id="{E05BCFF5-ACB9-4B87-8BD4-30DB897B7751}"/>
              </a:ext>
            </a:extLst>
          </p:cNvPr>
          <p:cNvSpPr>
            <a:spLocks noGrp="1"/>
          </p:cNvSpPr>
          <p:nvPr>
            <p:ph idx="1"/>
          </p:nvPr>
        </p:nvSpPr>
        <p:spPr/>
        <p:txBody>
          <a:bodyPr vert="horz" wrap="square" lIns="51435" tIns="25718" rIns="51435" bIns="25718" numCol="1" rtlCol="0" anchor="t" anchorCtr="0" compatLnSpc="1">
            <a:prstTxWarp prst="textNoShape">
              <a:avLst/>
            </a:prstTxWarp>
            <a:normAutofit/>
          </a:bodyPr>
          <a:lstStyle/>
          <a:p>
            <a:pPr marL="457200" indent="-457200">
              <a:spcBef>
                <a:spcPts val="0"/>
              </a:spcBef>
              <a:buFont typeface="Wingdings" panose="020B0604020202020204" pitchFamily="34" charset="0"/>
              <a:buChar char="Ø"/>
            </a:pPr>
            <a:r>
              <a:rPr lang="sv-SE" sz="2800" dirty="0">
                <a:latin typeface="Calibri"/>
                <a:cs typeface="Arial"/>
              </a:rPr>
              <a:t>Vi utgick från önskemålen om förbättrad och tätare kommunikation tvärprofessionellt</a:t>
            </a:r>
            <a:endParaRPr lang="sv-SE" sz="2800" dirty="0">
              <a:latin typeface="Calibri"/>
              <a:cs typeface="Calibri"/>
            </a:endParaRPr>
          </a:p>
          <a:p>
            <a:pPr marL="457200" indent="-457200">
              <a:spcBef>
                <a:spcPts val="0"/>
              </a:spcBef>
              <a:buFont typeface="Wingdings" panose="020B0604020202020204" pitchFamily="34" charset="0"/>
              <a:buChar char="Ø"/>
            </a:pPr>
            <a:r>
              <a:rPr lang="sv-SE" sz="2800" dirty="0">
                <a:latin typeface="Calibri"/>
                <a:cs typeface="Arial"/>
              </a:rPr>
              <a:t>Fokus Teamarbete</a:t>
            </a:r>
          </a:p>
          <a:p>
            <a:pPr marL="457200" indent="-457200">
              <a:spcBef>
                <a:spcPts val="0"/>
              </a:spcBef>
              <a:buFont typeface="Wingdings" panose="020B0604020202020204" pitchFamily="34" charset="0"/>
              <a:buChar char="Ø"/>
            </a:pPr>
            <a:r>
              <a:rPr lang="sv-SE" sz="2800" dirty="0">
                <a:latin typeface="Calibri"/>
                <a:cs typeface="Arial"/>
              </a:rPr>
              <a:t>Enkät på avdelningen -få en samsyn vad teamarbete är och skapa utgångspunkt för fortsatt arbetet</a:t>
            </a:r>
            <a:endParaRPr lang="sv-SE" sz="2800" dirty="0">
              <a:latin typeface="Calibri"/>
              <a:cs typeface="Calibri"/>
            </a:endParaRPr>
          </a:p>
          <a:p>
            <a:pPr marL="457200" indent="-457200">
              <a:spcBef>
                <a:spcPts val="0"/>
              </a:spcBef>
              <a:buFont typeface="Wingdings" panose="020B0604020202020204" pitchFamily="34" charset="0"/>
              <a:buChar char="Ø"/>
            </a:pPr>
            <a:r>
              <a:rPr lang="sv-SE" sz="2800" dirty="0">
                <a:latin typeface="Calibri"/>
                <a:cs typeface="Arial"/>
              </a:rPr>
              <a:t>Presentation av resultat </a:t>
            </a:r>
            <a:endParaRPr lang="sv-SE" sz="2800" dirty="0">
              <a:latin typeface="Calibri"/>
              <a:cs typeface="Calibri"/>
            </a:endParaRPr>
          </a:p>
          <a:p>
            <a:pPr marL="457200" indent="-457200">
              <a:spcBef>
                <a:spcPts val="0"/>
              </a:spcBef>
              <a:buFont typeface="Wingdings" panose="020B0604020202020204" pitchFamily="34" charset="0"/>
              <a:buChar char="Ø"/>
            </a:pPr>
            <a:r>
              <a:rPr lang="sv-SE" sz="2800" dirty="0">
                <a:latin typeface="Calibri"/>
                <a:cs typeface="Arial"/>
              </a:rPr>
              <a:t>Workshops- Hur ska teamarbetet utvecklas och kan detta uppnås</a:t>
            </a:r>
            <a:endParaRPr lang="sv-SE" sz="2800" dirty="0">
              <a:latin typeface="Calibri"/>
              <a:cs typeface="Calibri"/>
            </a:endParaRPr>
          </a:p>
          <a:p>
            <a:pPr marL="457200" indent="-457200">
              <a:spcBef>
                <a:spcPts val="0"/>
              </a:spcBef>
              <a:buFont typeface="Wingdings" panose="020B0604020202020204" pitchFamily="34" charset="0"/>
              <a:buChar char="Ø"/>
            </a:pPr>
            <a:r>
              <a:rPr lang="sv-SE" sz="2800" dirty="0">
                <a:latin typeface="Calibri"/>
                <a:cs typeface="Arial"/>
              </a:rPr>
              <a:t>Begränsande lokaler-  evakuerade tillfällig avdelning</a:t>
            </a:r>
          </a:p>
          <a:p>
            <a:pPr marL="457200" indent="-457200">
              <a:spcBef>
                <a:spcPts val="0"/>
              </a:spcBef>
              <a:buFont typeface="Wingdings"/>
              <a:buChar char="Ø"/>
            </a:pPr>
            <a:r>
              <a:rPr lang="sv-SE" sz="2800" dirty="0">
                <a:latin typeface="Calibri"/>
                <a:cs typeface="Arial"/>
              </a:rPr>
              <a:t>Införande av nytt arbetssätt </a:t>
            </a:r>
            <a:endParaRPr lang="sv-SE" sz="2800" dirty="0">
              <a:latin typeface="Calibri"/>
              <a:cs typeface="Calibri"/>
            </a:endParaRPr>
          </a:p>
          <a:p>
            <a:pPr marL="457200" indent="-457200">
              <a:spcBef>
                <a:spcPts val="0"/>
              </a:spcBef>
              <a:buFont typeface="Wingdings" panose="020B0604020202020204" pitchFamily="34" charset="0"/>
              <a:buChar char="Ø"/>
            </a:pPr>
            <a:r>
              <a:rPr lang="sv-SE" sz="2800" dirty="0">
                <a:latin typeface="Calibri"/>
                <a:cs typeface="Arial"/>
              </a:rPr>
              <a:t>"Fånga passet"</a:t>
            </a:r>
            <a:endParaRPr lang="sv-SE" sz="2800" dirty="0">
              <a:latin typeface="Calibri"/>
              <a:cs typeface="Calibri"/>
            </a:endParaRPr>
          </a:p>
          <a:p>
            <a:pPr marL="457200" indent="-457200"/>
            <a:endParaRPr lang="en-US" sz="3600" dirty="0">
              <a:cs typeface="Arial"/>
            </a:endParaRPr>
          </a:p>
        </p:txBody>
      </p:sp>
    </p:spTree>
    <p:extLst>
      <p:ext uri="{BB962C8B-B14F-4D97-AF65-F5344CB8AC3E}">
        <p14:creationId xmlns:p14="http://schemas.microsoft.com/office/powerpoint/2010/main" val="197065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People in group sharing">
            <a:extLst>
              <a:ext uri="{FF2B5EF4-FFF2-40B4-BE49-F238E27FC236}">
                <a16:creationId xmlns:a16="http://schemas.microsoft.com/office/drawing/2014/main" id="{7FAFC2AF-8F78-47C4-9A0D-CE557B77C836}"/>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838200" y="316200"/>
            <a:ext cx="9812700" cy="6541800"/>
          </a:xfrm>
          <a:prstGeom prst="rect">
            <a:avLst/>
          </a:prstGeom>
        </p:spPr>
      </p:pic>
      <p:sp>
        <p:nvSpPr>
          <p:cNvPr id="2" name="Rubrik 1">
            <a:extLst>
              <a:ext uri="{FF2B5EF4-FFF2-40B4-BE49-F238E27FC236}">
                <a16:creationId xmlns:a16="http://schemas.microsoft.com/office/drawing/2014/main" id="{56903097-6CC9-4149-B6EF-A0FCBAC628C4}"/>
              </a:ext>
            </a:extLst>
          </p:cNvPr>
          <p:cNvSpPr>
            <a:spLocks noGrp="1"/>
          </p:cNvSpPr>
          <p:nvPr>
            <p:ph type="title"/>
          </p:nvPr>
        </p:nvSpPr>
        <p:spPr/>
        <p:txBody>
          <a:bodyPr/>
          <a:lstStyle/>
          <a:p>
            <a:r>
              <a:rPr lang="sv-SE" dirty="0"/>
              <a:t>Etisk rond</a:t>
            </a:r>
          </a:p>
        </p:txBody>
      </p:sp>
      <p:sp>
        <p:nvSpPr>
          <p:cNvPr id="3" name="Platshållare för innehåll 2">
            <a:extLst>
              <a:ext uri="{FF2B5EF4-FFF2-40B4-BE49-F238E27FC236}">
                <a16:creationId xmlns:a16="http://schemas.microsoft.com/office/drawing/2014/main" id="{83FCFBF4-A27D-4603-BDF3-C61A390F5683}"/>
              </a:ext>
            </a:extLst>
          </p:cNvPr>
          <p:cNvSpPr>
            <a:spLocks noGrp="1"/>
          </p:cNvSpPr>
          <p:nvPr>
            <p:ph idx="1"/>
          </p:nvPr>
        </p:nvSpPr>
        <p:spPr/>
        <p:txBody>
          <a:bodyPr/>
          <a:lstStyle/>
          <a:p>
            <a:r>
              <a:rPr lang="sv-SE" sz="1400" i="1" dirty="0">
                <a:latin typeface="Calibri" panose="020F0502020204030204" pitchFamily="34" charset="0"/>
                <a:ea typeface="Calibri" panose="020F0502020204030204" pitchFamily="34" charset="0"/>
              </a:rPr>
              <a:t>Etikträffar kan beskrivas som forum som ger möjlighet till reflektion, eftertanke och fortbildning.</a:t>
            </a:r>
          </a:p>
          <a:p>
            <a:r>
              <a:rPr lang="sv-SE" sz="1400" i="1" dirty="0">
                <a:latin typeface="Calibri" panose="020F0502020204030204" pitchFamily="34" charset="0"/>
                <a:ea typeface="Calibri" panose="020F0502020204030204" pitchFamily="34" charset="0"/>
              </a:rPr>
              <a:t>De fyller en viktig funktion både på arbetsplatser och för arbetsgrupper, som samlingspunkt där händelser och dilemman kan bearbetas.</a:t>
            </a:r>
          </a:p>
          <a:p>
            <a:r>
              <a:rPr lang="sv-SE" sz="1400" i="1" dirty="0">
                <a:latin typeface="Calibri" panose="020F0502020204030204" pitchFamily="34" charset="0"/>
                <a:ea typeface="Calibri" panose="020F0502020204030204" pitchFamily="34" charset="0"/>
              </a:rPr>
              <a:t>Det går att se dem som ett komplement till och utbyggnad av det utbyte som ofta sker över kaffekoppen, eller vid skåpet vid dagens slut.</a:t>
            </a:r>
          </a:p>
          <a:p>
            <a:r>
              <a:rPr lang="sv-SE" sz="1400" i="1" dirty="0">
                <a:latin typeface="Calibri" panose="020F0502020204030204" pitchFamily="34" charset="0"/>
                <a:ea typeface="Calibri" panose="020F0502020204030204" pitchFamily="34" charset="0"/>
              </a:rPr>
              <a:t> </a:t>
            </a:r>
          </a:p>
          <a:p>
            <a:r>
              <a:rPr lang="sv-SE" sz="1400" i="1" dirty="0">
                <a:latin typeface="Calibri" panose="020F0502020204030204" pitchFamily="34" charset="0"/>
                <a:ea typeface="Calibri" panose="020F0502020204030204" pitchFamily="34" charset="0"/>
              </a:rPr>
              <a:t>Några viktiga saker att lyfta runt dessa tillfällen är att det är viktigt att de är planerade under en bra tid på dagen samt att datum är känt innan,  så att medarbetare kan välja att delta.</a:t>
            </a:r>
          </a:p>
          <a:p>
            <a:r>
              <a:rPr lang="sv-SE" sz="1400" i="1" dirty="0">
                <a:latin typeface="Calibri" panose="020F0502020204030204" pitchFamily="34" charset="0"/>
                <a:ea typeface="Calibri" panose="020F0502020204030204" pitchFamily="34" charset="0"/>
              </a:rPr>
              <a:t>Alla personalkategorier kan och bör vara med – eftersom det är teamet som möter situationer oftast, och inte individen.  </a:t>
            </a:r>
          </a:p>
          <a:p>
            <a:r>
              <a:rPr lang="sv-SE" sz="1400" i="1" dirty="0">
                <a:latin typeface="Calibri" panose="020F0502020204030204" pitchFamily="34" charset="0"/>
                <a:ea typeface="Calibri" panose="020F0502020204030204" pitchFamily="34" charset="0"/>
              </a:rPr>
              <a:t>Träffarna har ingen ordförande men gärna en moderator, ifall diskussionen kör fast och behöver hjälp att komma vidare. Moderatorn får gärna fungera som en resursperson och kan också ha reservämnen ifall samtalet inte kommer igång.</a:t>
            </a:r>
          </a:p>
          <a:p>
            <a:r>
              <a:rPr lang="sv-SE" sz="1400" i="1" dirty="0">
                <a:latin typeface="Calibri" panose="020F0502020204030204" pitchFamily="34" charset="0"/>
                <a:ea typeface="Calibri" panose="020F0502020204030204" pitchFamily="34" charset="0"/>
              </a:rPr>
              <a:t> </a:t>
            </a:r>
          </a:p>
          <a:p>
            <a:r>
              <a:rPr lang="sv-SE" sz="1400" i="1" dirty="0">
                <a:latin typeface="Calibri" panose="020F0502020204030204" pitchFamily="34" charset="0"/>
                <a:ea typeface="Calibri" panose="020F0502020204030204" pitchFamily="34" charset="0"/>
              </a:rPr>
              <a:t>Under en etikträff är du välkommen att delta men det finns inget krav att tala, det går alldeles utmärkt att bara lyssna. Formen och deltagarna som beskrivits ovan är framgångsfaktorer för att skapa ett team som har lättare att förstå varandra och </a:t>
            </a:r>
          </a:p>
          <a:p>
            <a:r>
              <a:rPr lang="sv-SE" sz="1400" i="1" dirty="0">
                <a:latin typeface="Calibri" panose="020F0502020204030204" pitchFamily="34" charset="0"/>
                <a:ea typeface="Calibri" panose="020F0502020204030204" pitchFamily="34" charset="0"/>
              </a:rPr>
              <a:t>har en gemensam förståelse av etiska dilemman.</a:t>
            </a:r>
            <a:endParaRPr lang="sv-SE" i="1" dirty="0"/>
          </a:p>
        </p:txBody>
      </p:sp>
      <p:grpSp>
        <p:nvGrpSpPr>
          <p:cNvPr id="7" name="Grupp 6">
            <a:extLst>
              <a:ext uri="{FF2B5EF4-FFF2-40B4-BE49-F238E27FC236}">
                <a16:creationId xmlns:a16="http://schemas.microsoft.com/office/drawing/2014/main" id="{7A4B018F-3177-48A4-8887-0F7999986B95}"/>
              </a:ext>
            </a:extLst>
          </p:cNvPr>
          <p:cNvGrpSpPr/>
          <p:nvPr/>
        </p:nvGrpSpPr>
        <p:grpSpPr>
          <a:xfrm rot="1040068">
            <a:off x="3354363" y="2564904"/>
            <a:ext cx="5616624" cy="2634653"/>
            <a:chOff x="1830363" y="2564903"/>
            <a:chExt cx="5616624" cy="2634653"/>
          </a:xfrm>
        </p:grpSpPr>
        <p:pic>
          <p:nvPicPr>
            <p:cNvPr id="5" name="Bild 4" descr="Frimärke kontur">
              <a:extLst>
                <a:ext uri="{FF2B5EF4-FFF2-40B4-BE49-F238E27FC236}">
                  <a16:creationId xmlns:a16="http://schemas.microsoft.com/office/drawing/2014/main" id="{FABEA571-CFC6-43BB-B5E2-DA8EC4C18C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0363" y="2564903"/>
              <a:ext cx="5616624" cy="2634653"/>
            </a:xfrm>
            <a:prstGeom prst="rect">
              <a:avLst/>
            </a:prstGeom>
          </p:spPr>
        </p:pic>
        <p:sp>
          <p:nvSpPr>
            <p:cNvPr id="6" name="textruta 5">
              <a:extLst>
                <a:ext uri="{FF2B5EF4-FFF2-40B4-BE49-F238E27FC236}">
                  <a16:creationId xmlns:a16="http://schemas.microsoft.com/office/drawing/2014/main" id="{4EED6FE0-16C8-4E7C-B697-753E1732C4A3}"/>
                </a:ext>
              </a:extLst>
            </p:cNvPr>
            <p:cNvSpPr txBox="1"/>
            <p:nvPr/>
          </p:nvSpPr>
          <p:spPr>
            <a:xfrm>
              <a:off x="3717108" y="3697562"/>
              <a:ext cx="1843133" cy="369332"/>
            </a:xfrm>
            <a:prstGeom prst="rect">
              <a:avLst/>
            </a:prstGeom>
            <a:noFill/>
          </p:spPr>
          <p:txBody>
            <a:bodyPr wrap="none" rtlCol="0">
              <a:spAutoFit/>
            </a:bodyPr>
            <a:lstStyle/>
            <a:p>
              <a:r>
                <a:rPr lang="sv-SE" b="1" dirty="0">
                  <a:solidFill>
                    <a:srgbClr val="FF0000"/>
                  </a:solidFill>
                </a:rPr>
                <a:t>Införs våren 2022</a:t>
              </a:r>
            </a:p>
          </p:txBody>
        </p:sp>
      </p:grpSp>
    </p:spTree>
    <p:extLst>
      <p:ext uri="{BB962C8B-B14F-4D97-AF65-F5344CB8AC3E}">
        <p14:creationId xmlns:p14="http://schemas.microsoft.com/office/powerpoint/2010/main" val="30742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EDD7D0-BDBB-422B-B463-BC64BF85E8F3}"/>
              </a:ext>
            </a:extLst>
          </p:cNvPr>
          <p:cNvSpPr>
            <a:spLocks noGrp="1"/>
          </p:cNvSpPr>
          <p:nvPr>
            <p:ph type="title"/>
          </p:nvPr>
        </p:nvSpPr>
        <p:spPr/>
        <p:txBody>
          <a:bodyPr/>
          <a:lstStyle/>
          <a:p>
            <a:r>
              <a:rPr lang="sv-SE" dirty="0"/>
              <a:t>Att genomgå </a:t>
            </a:r>
            <a:r>
              <a:rPr lang="sv-SE" dirty="0" err="1"/>
              <a:t>audit</a:t>
            </a:r>
            <a:r>
              <a:rPr lang="sv-SE" dirty="0"/>
              <a:t> – erfarenheter från CIVA</a:t>
            </a:r>
          </a:p>
        </p:txBody>
      </p:sp>
      <p:sp>
        <p:nvSpPr>
          <p:cNvPr id="3" name="Platshållare för innehåll 2">
            <a:extLst>
              <a:ext uri="{FF2B5EF4-FFF2-40B4-BE49-F238E27FC236}">
                <a16:creationId xmlns:a16="http://schemas.microsoft.com/office/drawing/2014/main" id="{6D2E3B28-4EF6-4028-A618-6A0FE56F03EA}"/>
              </a:ext>
            </a:extLst>
          </p:cNvPr>
          <p:cNvSpPr>
            <a:spLocks noGrp="1"/>
          </p:cNvSpPr>
          <p:nvPr>
            <p:ph idx="1"/>
          </p:nvPr>
        </p:nvSpPr>
        <p:spPr>
          <a:xfrm>
            <a:off x="943583" y="4023642"/>
            <a:ext cx="7191375" cy="1825252"/>
          </a:xfrm>
        </p:spPr>
        <p:txBody>
          <a:bodyPr/>
          <a:lstStyle/>
          <a:p>
            <a:pPr marL="285750" indent="-285750">
              <a:lnSpc>
                <a:spcPct val="100000"/>
              </a:lnSpc>
              <a:buFont typeface="Wingdings" panose="05000000000000000000" pitchFamily="2" charset="2"/>
              <a:buChar char="Ø"/>
            </a:pPr>
            <a:r>
              <a:rPr lang="sv-SE" sz="1600" dirty="0">
                <a:latin typeface="+mn-lt"/>
              </a:rPr>
              <a:t>En </a:t>
            </a:r>
            <a:r>
              <a:rPr lang="sv-SE" sz="1600" dirty="0" err="1">
                <a:latin typeface="+mn-lt"/>
              </a:rPr>
              <a:t>audit</a:t>
            </a:r>
            <a:r>
              <a:rPr lang="sv-SE" sz="1600" dirty="0">
                <a:latin typeface="+mn-lt"/>
              </a:rPr>
              <a:t> ger ny input i egen verksamhet så att vi kan lära av varandra.</a:t>
            </a:r>
          </a:p>
          <a:p>
            <a:pPr marL="285750" indent="-285750">
              <a:lnSpc>
                <a:spcPct val="100000"/>
              </a:lnSpc>
              <a:buFont typeface="Wingdings" panose="05000000000000000000" pitchFamily="2" charset="2"/>
              <a:buChar char="Ø"/>
            </a:pPr>
            <a:r>
              <a:rPr lang="sv-SE" sz="1600" dirty="0">
                <a:latin typeface="+mn-lt"/>
              </a:rPr>
              <a:t>Återkopplingen är ett värdefullt argument när man vill ha förståelse för förändringsarbete från sin egen organisation eller från sjukhusledningen.</a:t>
            </a:r>
          </a:p>
          <a:p>
            <a:pPr marL="285750" indent="-285750">
              <a:lnSpc>
                <a:spcPct val="100000"/>
              </a:lnSpc>
              <a:buFont typeface="Wingdings" panose="05000000000000000000" pitchFamily="2" charset="2"/>
              <a:buChar char="Ø"/>
            </a:pPr>
            <a:r>
              <a:rPr lang="sv-SE" sz="1600" dirty="0">
                <a:latin typeface="+mn-lt"/>
              </a:rPr>
              <a:t>Vissa punkter åtgärdas lätt medan andra kräver ett långsiktigt förändringsarbete. Återblick på återrapporteringen ger perspektiv på det egna förändringsarbetet.</a:t>
            </a:r>
          </a:p>
          <a:p>
            <a:pPr marL="285750" indent="-285750">
              <a:lnSpc>
                <a:spcPct val="100000"/>
              </a:lnSpc>
              <a:buFont typeface="Wingdings" panose="05000000000000000000" pitchFamily="2" charset="2"/>
              <a:buChar char="Ø"/>
            </a:pPr>
            <a:endParaRPr lang="sv-SE" sz="1600" dirty="0">
              <a:latin typeface="+mn-lt"/>
            </a:endParaRPr>
          </a:p>
        </p:txBody>
      </p:sp>
      <p:pic>
        <p:nvPicPr>
          <p:cNvPr id="5" name="Bildobjekt 4">
            <a:extLst>
              <a:ext uri="{FF2B5EF4-FFF2-40B4-BE49-F238E27FC236}">
                <a16:creationId xmlns:a16="http://schemas.microsoft.com/office/drawing/2014/main" id="{851C4F35-7D70-46E5-A738-BE1A0FCD42A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41298" y="1447143"/>
            <a:ext cx="4217885" cy="3163414"/>
          </a:xfrm>
          <a:prstGeom prst="rect">
            <a:avLst/>
          </a:prstGeom>
        </p:spPr>
      </p:pic>
      <p:sp>
        <p:nvSpPr>
          <p:cNvPr id="10" name="textruta 9">
            <a:extLst>
              <a:ext uri="{FF2B5EF4-FFF2-40B4-BE49-F238E27FC236}">
                <a16:creationId xmlns:a16="http://schemas.microsoft.com/office/drawing/2014/main" id="{82C8A923-82C1-43E1-958A-4792AB610DA2}"/>
              </a:ext>
            </a:extLst>
          </p:cNvPr>
          <p:cNvSpPr txBox="1"/>
          <p:nvPr/>
        </p:nvSpPr>
        <p:spPr>
          <a:xfrm>
            <a:off x="943583" y="1537925"/>
            <a:ext cx="5912187" cy="2062103"/>
          </a:xfrm>
          <a:prstGeom prst="rect">
            <a:avLst/>
          </a:prstGeom>
          <a:noFill/>
        </p:spPr>
        <p:txBody>
          <a:bodyPr wrap="square">
            <a:spAutoFit/>
          </a:bodyPr>
          <a:lstStyle/>
          <a:p>
            <a:pPr marL="285750" indent="-285750">
              <a:buFont typeface="Wingdings" panose="05000000000000000000" pitchFamily="2" charset="2"/>
              <a:buChar char="Ø"/>
            </a:pPr>
            <a:r>
              <a:rPr lang="sv-SE" sz="1600" dirty="0"/>
              <a:t>Förarbetet kräver att ett team avsätts för att inventera befintliga rutiner och beskriva handläggning. Inventering under förarbetet ger värdefull insikt i vilka rutiner som behöver förbättras eller beskrivas bättre.</a:t>
            </a:r>
          </a:p>
          <a:p>
            <a:pPr marL="285750" indent="-285750">
              <a:buFont typeface="Wingdings" panose="05000000000000000000" pitchFamily="2" charset="2"/>
              <a:buChar char="Ø"/>
            </a:pPr>
            <a:r>
              <a:rPr lang="sv-SE" sz="1600" dirty="0"/>
              <a:t>Återrapporteringen ger styrka i att arbeta med förbättringsarbete. Vissa saker än kända, där kan återrapporteringen hjälpa till med prioriteringar. Annat är nytt vilket ger nya ögon på egen verksamhet.</a:t>
            </a:r>
          </a:p>
        </p:txBody>
      </p:sp>
    </p:spTree>
    <p:extLst>
      <p:ext uri="{BB962C8B-B14F-4D97-AF65-F5344CB8AC3E}">
        <p14:creationId xmlns:p14="http://schemas.microsoft.com/office/powerpoint/2010/main" val="199218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himmel, berg, utomhus, natur&#10;&#10;Automatiskt genererad beskrivning">
            <a:extLst>
              <a:ext uri="{FF2B5EF4-FFF2-40B4-BE49-F238E27FC236}">
                <a16:creationId xmlns:a16="http://schemas.microsoft.com/office/drawing/2014/main" id="{60E3AA0C-482E-453F-8B27-EDEFD4F0E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198" y="308906"/>
            <a:ext cx="8323604" cy="6240187"/>
          </a:xfrm>
          <a:prstGeom prst="rect">
            <a:avLst/>
          </a:prstGeom>
        </p:spPr>
      </p:pic>
      <p:sp>
        <p:nvSpPr>
          <p:cNvPr id="4" name="Rubrik 3"/>
          <p:cNvSpPr>
            <a:spLocks noGrp="1"/>
          </p:cNvSpPr>
          <p:nvPr>
            <p:ph type="ctrTitle"/>
          </p:nvPr>
        </p:nvSpPr>
        <p:spPr>
          <a:xfrm>
            <a:off x="2486025" y="2857499"/>
            <a:ext cx="7219950" cy="1143000"/>
          </a:xfrm>
        </p:spPr>
        <p:txBody>
          <a:bodyPr>
            <a:noAutofit/>
          </a:bodyPr>
          <a:lstStyle/>
          <a:p>
            <a:pPr algn="ctr"/>
            <a:r>
              <a:rPr lang="sv-SE" sz="9600" dirty="0">
                <a:solidFill>
                  <a:schemeClr val="bg1"/>
                </a:solidFill>
              </a:rPr>
              <a:t>?</a:t>
            </a:r>
          </a:p>
        </p:txBody>
      </p:sp>
    </p:spTree>
    <p:extLst>
      <p:ext uri="{BB962C8B-B14F-4D97-AF65-F5344CB8AC3E}">
        <p14:creationId xmlns:p14="http://schemas.microsoft.com/office/powerpoint/2010/main" val="9286854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EF1C472-4030-422A-A9FC-48DA42622500}" vid="{21AE12C8-795E-4977-BDD5-7334BF12F5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828EBBAB922E84FA05BE3BFB77B89DF" ma:contentTypeVersion="3" ma:contentTypeDescription="Skapa ett nytt dokument." ma:contentTypeScope="" ma:versionID="91ac3101d9a46d994c4a2e8d0558ec79">
  <xsd:schema xmlns:xsd="http://www.w3.org/2001/XMLSchema" xmlns:xs="http://www.w3.org/2001/XMLSchema" xmlns:p="http://schemas.microsoft.com/office/2006/metadata/properties" xmlns:ns2="6005d836-9024-46a6-80f4-b2f6caeeb8e2" targetNamespace="http://schemas.microsoft.com/office/2006/metadata/properties" ma:root="true" ma:fieldsID="b1ebfbd0ddfcbe1784038078ac7fe07f" ns2:_="">
    <xsd:import namespace="6005d836-9024-46a6-80f4-b2f6caeeb8e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5d836-9024-46a6-80f4-b2f6caeeb8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C0CCE5-FA38-4340-BB0B-0C63689BFEE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7DC6D5D-3F6B-470F-8D0E-B65DB7C7DB74}">
  <ds:schemaRefs>
    <ds:schemaRef ds:uri="http://schemas.microsoft.com/sharepoint/v3/contenttype/forms"/>
  </ds:schemaRefs>
</ds:datastoreItem>
</file>

<file path=customXml/itemProps3.xml><?xml version="1.0" encoding="utf-8"?>
<ds:datastoreItem xmlns:ds="http://schemas.openxmlformats.org/officeDocument/2006/customXml" ds:itemID="{A41F1197-5A61-42F8-81A7-E81D000AB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5d836-9024-46a6-80f4-b2f6caeeb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Akademiska ppt mall widescreen</Template>
  <TotalTime>36</TotalTime>
  <Words>881</Words>
  <Application>Microsoft Office PowerPoint</Application>
  <PresentationFormat>Bredbild</PresentationFormat>
  <Paragraphs>66</Paragraphs>
  <Slides>7</Slides>
  <Notes>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Arial</vt:lpstr>
      <vt:lpstr>Calibri</vt:lpstr>
      <vt:lpstr>Calibri Light</vt:lpstr>
      <vt:lpstr>Times New Roman</vt:lpstr>
      <vt:lpstr>Wingdings</vt:lpstr>
      <vt:lpstr>Office-tema</vt:lpstr>
      <vt:lpstr>Säker intensivvård Audit – återkoppling - och sen då?</vt:lpstr>
      <vt:lpstr>Audit av CIVA Uppsala, vad har hänt?</vt:lpstr>
      <vt:lpstr>Förbättringsmöjligheter inom intensivvården</vt:lpstr>
      <vt:lpstr>Pågående förbättringsarbete</vt:lpstr>
      <vt:lpstr>Etisk rond</vt:lpstr>
      <vt:lpstr>Att genomgå audit – erfarenheter från CIVA</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Magnus von Seth</dc:creator>
  <cp:lastModifiedBy>Frida  Lundin</cp:lastModifiedBy>
  <cp:revision>6</cp:revision>
  <dcterms:created xsi:type="dcterms:W3CDTF">2022-03-15T08:08:59Z</dcterms:created>
  <dcterms:modified xsi:type="dcterms:W3CDTF">2022-05-27T09:35:54Z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0x0101003828EBBAB922E84FA05BE3BFB77B89DF</vt:lpwstr>
  </property>
</Properties>
</file>