
<file path=[Content_Types].xml><?xml version="1.0" encoding="utf-8"?>
<Types xmlns="http://schemas.openxmlformats.org/package/2006/content-types">
  <Default Extension="bin" ContentType="application/vnd.openxmlformats-officedocument.oleObject"/>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3" r:id="rId5"/>
  </p:sldMasterIdLst>
  <p:notesMasterIdLst>
    <p:notesMasterId r:id="rId41"/>
  </p:notesMasterIdLst>
  <p:sldIdLst>
    <p:sldId id="257" r:id="rId6"/>
    <p:sldId id="258" r:id="rId7"/>
    <p:sldId id="285" r:id="rId8"/>
    <p:sldId id="259" r:id="rId9"/>
    <p:sldId id="260" r:id="rId10"/>
    <p:sldId id="261" r:id="rId11"/>
    <p:sldId id="262" r:id="rId12"/>
    <p:sldId id="263" r:id="rId13"/>
    <p:sldId id="500" r:id="rId14"/>
    <p:sldId id="264" r:id="rId15"/>
    <p:sldId id="267" r:id="rId16"/>
    <p:sldId id="499" r:id="rId17"/>
    <p:sldId id="501" r:id="rId18"/>
    <p:sldId id="269" r:id="rId19"/>
    <p:sldId id="502" r:id="rId20"/>
    <p:sldId id="282" r:id="rId21"/>
    <p:sldId id="283" r:id="rId22"/>
    <p:sldId id="270" r:id="rId23"/>
    <p:sldId id="271" r:id="rId24"/>
    <p:sldId id="280" r:id="rId25"/>
    <p:sldId id="272" r:id="rId26"/>
    <p:sldId id="273" r:id="rId27"/>
    <p:sldId id="274" r:id="rId28"/>
    <p:sldId id="275" r:id="rId29"/>
    <p:sldId id="287" r:id="rId30"/>
    <p:sldId id="288" r:id="rId31"/>
    <p:sldId id="289" r:id="rId32"/>
    <p:sldId id="290" r:id="rId33"/>
    <p:sldId id="291" r:id="rId34"/>
    <p:sldId id="292" r:id="rId35"/>
    <p:sldId id="293" r:id="rId36"/>
    <p:sldId id="294" r:id="rId37"/>
    <p:sldId id="295" r:id="rId38"/>
    <p:sldId id="296" r:id="rId39"/>
    <p:sldId id="297" r:id="rId40"/>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892" autoAdjust="0"/>
    <p:restoredTop sz="94660"/>
  </p:normalViewPr>
  <p:slideViewPr>
    <p:cSldViewPr snapToGrid="0">
      <p:cViewPr varScale="1">
        <p:scale>
          <a:sx n="103" d="100"/>
          <a:sy n="103" d="100"/>
        </p:scale>
        <p:origin x="114" y="1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microsoft.com/office/2016/11/relationships/changesInfo" Target="changesInfos/changesInfo1.xml"/><Relationship Id="rId20" Type="http://schemas.openxmlformats.org/officeDocument/2006/relationships/slide" Target="slides/slide15.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na Andersson" userId="cbb35ef0-f786-4689-9a6b-fc7841efb5d1" providerId="ADAL" clId="{B6765308-CE2A-4D45-83F2-BF18AC721362}"/>
    <pc:docChg chg="modSld">
      <pc:chgData name="Lena Andersson" userId="cbb35ef0-f786-4689-9a6b-fc7841efb5d1" providerId="ADAL" clId="{B6765308-CE2A-4D45-83F2-BF18AC721362}" dt="2022-03-24T07:32:02.182" v="2" actId="20577"/>
      <pc:docMkLst>
        <pc:docMk/>
      </pc:docMkLst>
      <pc:sldChg chg="modSp mod">
        <pc:chgData name="Lena Andersson" userId="cbb35ef0-f786-4689-9a6b-fc7841efb5d1" providerId="ADAL" clId="{B6765308-CE2A-4D45-83F2-BF18AC721362}" dt="2022-03-24T07:32:02.182" v="2" actId="20577"/>
        <pc:sldMkLst>
          <pc:docMk/>
          <pc:sldMk cId="2025804488" sldId="275"/>
        </pc:sldMkLst>
        <pc:spChg chg="mod">
          <ac:chgData name="Lena Andersson" userId="cbb35ef0-f786-4689-9a6b-fc7841efb5d1" providerId="ADAL" clId="{B6765308-CE2A-4D45-83F2-BF18AC721362}" dt="2022-03-24T07:32:02.182" v="2" actId="20577"/>
          <ac:spMkLst>
            <pc:docMk/>
            <pc:sldMk cId="2025804488" sldId="275"/>
            <ac:spMk id="3" creationId="{B6CBB97B-0A8A-4B74-9880-40CE5D481EBF}"/>
          </ac:spMkLst>
        </pc:spChg>
      </pc:sldChg>
      <pc:sldChg chg="modSp mod">
        <pc:chgData name="Lena Andersson" userId="cbb35ef0-f786-4689-9a6b-fc7841efb5d1" providerId="ADAL" clId="{B6765308-CE2A-4D45-83F2-BF18AC721362}" dt="2022-03-24T07:31:01.525" v="1" actId="20577"/>
        <pc:sldMkLst>
          <pc:docMk/>
          <pc:sldMk cId="3663863457" sldId="291"/>
        </pc:sldMkLst>
        <pc:spChg chg="mod">
          <ac:chgData name="Lena Andersson" userId="cbb35ef0-f786-4689-9a6b-fc7841efb5d1" providerId="ADAL" clId="{B6765308-CE2A-4D45-83F2-BF18AC721362}" dt="2022-03-24T07:31:01.525" v="1" actId="20577"/>
          <ac:spMkLst>
            <pc:docMk/>
            <pc:sldMk cId="3663863457" sldId="291"/>
            <ac:spMk id="3" creationId="{F3986779-0835-43D5-957D-0798AC3BBBC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B1EBD7-DDD0-4267-AAF8-FA63F20E47F0}" type="datetimeFigureOut">
              <a:rPr lang="sv-SE" smtClean="0"/>
              <a:t>2022-03-24</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317C09-8537-4F8E-B918-EC838324743D}" type="slidenum">
              <a:rPr lang="sv-SE" smtClean="0"/>
              <a:t>‹#›</a:t>
            </a:fld>
            <a:endParaRPr lang="sv-SE"/>
          </a:p>
        </p:txBody>
      </p:sp>
    </p:spTree>
    <p:extLst>
      <p:ext uri="{BB962C8B-B14F-4D97-AF65-F5344CB8AC3E}">
        <p14:creationId xmlns:p14="http://schemas.microsoft.com/office/powerpoint/2010/main" val="2069896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D1B963E-BACC-4395-95FB-30B9A1513A43}" type="slidenum">
              <a:rPr kumimoji="0" lang="sv-SE" altLang="sv-SE"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sv-SE" altLang="sv-SE"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5" name="Platshållare för datum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01E957-E2DC-4703-AF15-4F39981CE2FC}" type="datetime1">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2022-03-24</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Platshållare för sidfot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Calibri"/>
                <a:ea typeface="+mn-ea"/>
                <a:cs typeface="+mn-cs"/>
              </a:rPr>
              <a:t>Svenska Intensivvårdsregistret - SIR</a:t>
            </a:r>
          </a:p>
        </p:txBody>
      </p:sp>
    </p:spTree>
    <p:extLst>
      <p:ext uri="{BB962C8B-B14F-4D97-AF65-F5344CB8AC3E}">
        <p14:creationId xmlns:p14="http://schemas.microsoft.com/office/powerpoint/2010/main" val="3992325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D1B963E-BACC-4395-95FB-30B9A1513A43}" type="slidenum">
              <a:rPr kumimoji="0" lang="sv-SE" altLang="sv-SE"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sv-SE" altLang="sv-SE"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5" name="Platshållare för datum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D1C593-AF4F-4F96-90D9-0F66F94F56A3}" type="datetime1">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2022-03-24</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Platshållare för sidfot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Calibri"/>
                <a:ea typeface="+mn-ea"/>
                <a:cs typeface="+mn-cs"/>
              </a:rPr>
              <a:t>Svenska Intensivvårdsregistret - SIR</a:t>
            </a:r>
          </a:p>
        </p:txBody>
      </p:sp>
    </p:spTree>
    <p:extLst>
      <p:ext uri="{BB962C8B-B14F-4D97-AF65-F5344CB8AC3E}">
        <p14:creationId xmlns:p14="http://schemas.microsoft.com/office/powerpoint/2010/main" val="1536341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3D1B963E-BACC-4395-95FB-30B9A1513A43}" type="slidenum">
              <a:rPr lang="sv-SE" altLang="sv-SE" smtClean="0"/>
              <a:pPr/>
              <a:t>13</a:t>
            </a:fld>
            <a:endParaRPr lang="sv-SE" altLang="sv-SE"/>
          </a:p>
        </p:txBody>
      </p:sp>
      <p:sp>
        <p:nvSpPr>
          <p:cNvPr id="5" name="Platshållare för datum 4"/>
          <p:cNvSpPr>
            <a:spLocks noGrp="1"/>
          </p:cNvSpPr>
          <p:nvPr>
            <p:ph type="dt" idx="11"/>
          </p:nvPr>
        </p:nvSpPr>
        <p:spPr/>
        <p:txBody>
          <a:bodyPr/>
          <a:lstStyle/>
          <a:p>
            <a:pPr>
              <a:defRPr/>
            </a:pPr>
            <a:fld id="{85D1C593-AF4F-4F96-90D9-0F66F94F56A3}" type="datetime1">
              <a:rPr lang="sv-SE" smtClean="0"/>
              <a:t>2022-03-24</a:t>
            </a:fld>
            <a:endParaRPr lang="sv-SE"/>
          </a:p>
        </p:txBody>
      </p:sp>
      <p:sp>
        <p:nvSpPr>
          <p:cNvPr id="6" name="Platshållare för sidfot 5"/>
          <p:cNvSpPr>
            <a:spLocks noGrp="1"/>
          </p:cNvSpPr>
          <p:nvPr>
            <p:ph type="ftr" sz="quarter" idx="12"/>
          </p:nvPr>
        </p:nvSpPr>
        <p:spPr/>
        <p:txBody>
          <a:bodyPr/>
          <a:lstStyle/>
          <a:p>
            <a:pPr>
              <a:defRPr/>
            </a:pPr>
            <a:r>
              <a:rPr lang="sv-SE"/>
              <a:t>Svenska Intensivvårdsregistret - SIR</a:t>
            </a:r>
          </a:p>
        </p:txBody>
      </p:sp>
    </p:spTree>
    <p:extLst>
      <p:ext uri="{BB962C8B-B14F-4D97-AF65-F5344CB8AC3E}">
        <p14:creationId xmlns:p14="http://schemas.microsoft.com/office/powerpoint/2010/main" val="40415675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pic>
        <p:nvPicPr>
          <p:cNvPr id="4" name="Bildobjekt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p:cNvSpPr>
            <a:spLocks noGrp="1"/>
          </p:cNvSpPr>
          <p:nvPr>
            <p:ph type="ctrTitle"/>
          </p:nvPr>
        </p:nvSpPr>
        <p:spPr>
          <a:xfrm>
            <a:off x="914400" y="2130426"/>
            <a:ext cx="10363200" cy="1470025"/>
          </a:xfrm>
        </p:spPr>
        <p:txBody>
          <a:bodyPr/>
          <a:lstStyle>
            <a:lvl1pPr>
              <a:defRPr>
                <a:solidFill>
                  <a:schemeClr val="tx1"/>
                </a:solidFill>
              </a:defRPr>
            </a:lvl1pPr>
          </a:lstStyle>
          <a:p>
            <a:r>
              <a:rPr lang="sv-SE"/>
              <a:t>Klicka här för att ändra mall för rubrikformat</a:t>
            </a:r>
          </a:p>
        </p:txBody>
      </p:sp>
      <p:sp>
        <p:nvSpPr>
          <p:cNvPr id="3" name="Underrubrik 2"/>
          <p:cNvSpPr>
            <a:spLocks noGrp="1"/>
          </p:cNvSpPr>
          <p:nvPr>
            <p:ph type="subTitle" idx="1"/>
          </p:nvPr>
        </p:nvSpPr>
        <p:spPr>
          <a:xfrm>
            <a:off x="1828800" y="3886200"/>
            <a:ext cx="85344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mall för underrubrikformat</a:t>
            </a:r>
          </a:p>
        </p:txBody>
      </p:sp>
      <p:sp>
        <p:nvSpPr>
          <p:cNvPr id="6" name="Platshållare för datum 3"/>
          <p:cNvSpPr>
            <a:spLocks noGrp="1"/>
          </p:cNvSpPr>
          <p:nvPr>
            <p:ph type="dt" sz="half" idx="10"/>
          </p:nvPr>
        </p:nvSpPr>
        <p:spPr/>
        <p:txBody>
          <a:bodyPr/>
          <a:lstStyle>
            <a:lvl1pPr>
              <a:defRPr smtClean="0"/>
            </a:lvl1pPr>
          </a:lstStyle>
          <a:p>
            <a:pPr>
              <a:defRPr/>
            </a:pPr>
            <a:r>
              <a:rPr lang="sv-SE"/>
              <a:t>2022-03-17</a:t>
            </a:r>
          </a:p>
        </p:txBody>
      </p:sp>
      <p:sp>
        <p:nvSpPr>
          <p:cNvPr id="7" name="Platshållare för sidfot 4"/>
          <p:cNvSpPr>
            <a:spLocks noGrp="1"/>
          </p:cNvSpPr>
          <p:nvPr>
            <p:ph type="ftr" sz="quarter" idx="11"/>
          </p:nvPr>
        </p:nvSpPr>
        <p:spPr/>
        <p:txBody>
          <a:bodyPr/>
          <a:lstStyle>
            <a:lvl1pPr>
              <a:defRPr/>
            </a:lvl1pPr>
          </a:lstStyle>
          <a:p>
            <a:pPr>
              <a:defRPr/>
            </a:pPr>
            <a:r>
              <a:rPr lang="sv-SE"/>
              <a:t>Svenska Intensivvårdsregistret - SIR</a:t>
            </a:r>
          </a:p>
        </p:txBody>
      </p:sp>
      <p:sp>
        <p:nvSpPr>
          <p:cNvPr id="8" name="Platshållare för bildnummer 5"/>
          <p:cNvSpPr>
            <a:spLocks noGrp="1"/>
          </p:cNvSpPr>
          <p:nvPr>
            <p:ph type="sldNum" sz="quarter" idx="12"/>
          </p:nvPr>
        </p:nvSpPr>
        <p:spPr/>
        <p:txBody>
          <a:bodyPr/>
          <a:lstStyle>
            <a:lvl1pPr>
              <a:defRPr/>
            </a:lvl1pPr>
          </a:lstStyle>
          <a:p>
            <a:fld id="{2D22DB25-00C5-4A61-A0E0-7BE80FAE94CB}" type="slidenum">
              <a:rPr lang="sv-SE" altLang="sv-SE"/>
              <a:pPr/>
              <a:t>‹#›</a:t>
            </a:fld>
            <a:endParaRPr lang="sv-SE" altLang="sv-SE"/>
          </a:p>
        </p:txBody>
      </p:sp>
      <p:pic>
        <p:nvPicPr>
          <p:cNvPr id="9" name="Bildobjekt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9336" y="84580"/>
            <a:ext cx="1193294" cy="1124714"/>
          </a:xfrm>
          <a:prstGeom prst="rect">
            <a:avLst/>
          </a:prstGeom>
        </p:spPr>
      </p:pic>
    </p:spTree>
    <p:extLst>
      <p:ext uri="{BB962C8B-B14F-4D97-AF65-F5344CB8AC3E}">
        <p14:creationId xmlns:p14="http://schemas.microsoft.com/office/powerpoint/2010/main" val="1241839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a:xfrm>
            <a:off x="1775885" y="100013"/>
            <a:ext cx="10210169" cy="1143000"/>
          </a:xfrm>
        </p:spPr>
        <p:txBody>
          <a:bodyPr/>
          <a:lstStyle/>
          <a:p>
            <a:r>
              <a:rPr lang="sv-SE"/>
              <a:t>Klicka här för att ändra mall för rubrikformat</a:t>
            </a:r>
          </a:p>
        </p:txBody>
      </p:sp>
      <p:sp>
        <p:nvSpPr>
          <p:cNvPr id="3" name="Platshållare för lodrät text 2"/>
          <p:cNvSpPr>
            <a:spLocks noGrp="1"/>
          </p:cNvSpPr>
          <p:nvPr>
            <p:ph type="body" orient="vert" idx="1"/>
          </p:nvPr>
        </p:nvSpPr>
        <p:spPr>
          <a:xfrm>
            <a:off x="609600" y="1600201"/>
            <a:ext cx="11376454" cy="4525963"/>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lvl1pPr>
              <a:defRPr/>
            </a:lvl1pPr>
          </a:lstStyle>
          <a:p>
            <a:pPr>
              <a:defRPr/>
            </a:pPr>
            <a:r>
              <a:rPr lang="sv-SE"/>
              <a:t>2022-03-17</a:t>
            </a:r>
          </a:p>
        </p:txBody>
      </p:sp>
      <p:sp>
        <p:nvSpPr>
          <p:cNvPr id="5" name="Platshållare för sidfot 4"/>
          <p:cNvSpPr>
            <a:spLocks noGrp="1"/>
          </p:cNvSpPr>
          <p:nvPr>
            <p:ph type="ftr" sz="quarter" idx="11"/>
          </p:nvPr>
        </p:nvSpPr>
        <p:spPr/>
        <p:txBody>
          <a:bodyPr/>
          <a:lstStyle>
            <a:lvl1pPr>
              <a:defRPr/>
            </a:lvl1pPr>
          </a:lstStyle>
          <a:p>
            <a:pPr>
              <a:defRPr/>
            </a:pPr>
            <a:r>
              <a:rPr lang="sv-SE"/>
              <a:t>Svenska Intensivvårdsregistret - SIR</a:t>
            </a:r>
          </a:p>
        </p:txBody>
      </p:sp>
      <p:sp>
        <p:nvSpPr>
          <p:cNvPr id="6" name="Platshållare för bildnummer 5"/>
          <p:cNvSpPr>
            <a:spLocks noGrp="1"/>
          </p:cNvSpPr>
          <p:nvPr>
            <p:ph type="sldNum" sz="quarter" idx="12"/>
          </p:nvPr>
        </p:nvSpPr>
        <p:spPr/>
        <p:txBody>
          <a:bodyPr/>
          <a:lstStyle>
            <a:lvl1pPr>
              <a:defRPr/>
            </a:lvl1pPr>
          </a:lstStyle>
          <a:p>
            <a:fld id="{4C291BDD-08DA-42A4-9B1B-D434A442F9CC}" type="slidenum">
              <a:rPr lang="sv-SE" altLang="sv-SE"/>
              <a:pPr/>
              <a:t>‹#›</a:t>
            </a:fld>
            <a:endParaRPr lang="sv-SE" altLang="sv-SE"/>
          </a:p>
        </p:txBody>
      </p:sp>
    </p:spTree>
    <p:extLst>
      <p:ext uri="{BB962C8B-B14F-4D97-AF65-F5344CB8AC3E}">
        <p14:creationId xmlns:p14="http://schemas.microsoft.com/office/powerpoint/2010/main" val="3358598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839200" y="1556793"/>
            <a:ext cx="2743200" cy="4569371"/>
          </a:xfrm>
        </p:spPr>
        <p:txBody>
          <a:bodyPr vert="eaVert"/>
          <a:lstStyle>
            <a:lvl1pPr>
              <a:defRPr>
                <a:solidFill>
                  <a:schemeClr val="tx1"/>
                </a:solidFill>
              </a:defRPr>
            </a:lvl1pPr>
          </a:lstStyle>
          <a:p>
            <a:r>
              <a:rPr lang="sv-SE"/>
              <a:t>Klicka här för att ändra mall för rubrikformat</a:t>
            </a:r>
          </a:p>
        </p:txBody>
      </p:sp>
      <p:sp>
        <p:nvSpPr>
          <p:cNvPr id="3" name="Platshållare för lodrät text 2"/>
          <p:cNvSpPr>
            <a:spLocks noGrp="1"/>
          </p:cNvSpPr>
          <p:nvPr>
            <p:ph type="body" orient="vert" idx="1"/>
          </p:nvPr>
        </p:nvSpPr>
        <p:spPr>
          <a:xfrm>
            <a:off x="609600" y="1556793"/>
            <a:ext cx="8026400" cy="4569371"/>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lvl1pPr>
              <a:defRPr/>
            </a:lvl1pPr>
          </a:lstStyle>
          <a:p>
            <a:pPr>
              <a:defRPr/>
            </a:pPr>
            <a:r>
              <a:rPr lang="sv-SE"/>
              <a:t>2022-03-17</a:t>
            </a:r>
          </a:p>
        </p:txBody>
      </p:sp>
      <p:sp>
        <p:nvSpPr>
          <p:cNvPr id="5" name="Platshållare för sidfot 4"/>
          <p:cNvSpPr>
            <a:spLocks noGrp="1"/>
          </p:cNvSpPr>
          <p:nvPr>
            <p:ph type="ftr" sz="quarter" idx="11"/>
          </p:nvPr>
        </p:nvSpPr>
        <p:spPr/>
        <p:txBody>
          <a:bodyPr/>
          <a:lstStyle>
            <a:lvl1pPr>
              <a:defRPr/>
            </a:lvl1pPr>
          </a:lstStyle>
          <a:p>
            <a:pPr>
              <a:defRPr/>
            </a:pPr>
            <a:r>
              <a:rPr lang="sv-SE"/>
              <a:t>Svenska Intensivvårdsregistret - SIR</a:t>
            </a:r>
          </a:p>
        </p:txBody>
      </p:sp>
      <p:sp>
        <p:nvSpPr>
          <p:cNvPr id="6" name="Platshållare för bildnummer 5"/>
          <p:cNvSpPr>
            <a:spLocks noGrp="1"/>
          </p:cNvSpPr>
          <p:nvPr>
            <p:ph type="sldNum" sz="quarter" idx="12"/>
          </p:nvPr>
        </p:nvSpPr>
        <p:spPr/>
        <p:txBody>
          <a:bodyPr/>
          <a:lstStyle>
            <a:lvl1pPr>
              <a:defRPr/>
            </a:lvl1pPr>
          </a:lstStyle>
          <a:p>
            <a:fld id="{69E704DD-673E-4A0F-8413-1C836C12B07A}" type="slidenum">
              <a:rPr lang="sv-SE" altLang="sv-SE"/>
              <a:pPr/>
              <a:t>‹#›</a:t>
            </a:fld>
            <a:endParaRPr lang="sv-SE" altLang="sv-SE"/>
          </a:p>
        </p:txBody>
      </p:sp>
    </p:spTree>
    <p:extLst>
      <p:ext uri="{BB962C8B-B14F-4D97-AF65-F5344CB8AC3E}">
        <p14:creationId xmlns:p14="http://schemas.microsoft.com/office/powerpoint/2010/main" val="8788211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bg1"/>
                </a:solidFill>
                <a:latin typeface="Calibri"/>
                <a:cs typeface="Calibri"/>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r>
              <a:rPr lang="sv-SE"/>
              <a:t>Svenska Intensivvårdsregistret - SIR</a:t>
            </a:r>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r>
              <a:rPr lang="sv-SE"/>
              <a:t>2022-03-17</a:t>
            </a:r>
            <a:endParaRPr lang="en-US"/>
          </a:p>
        </p:txBody>
      </p:sp>
      <p:sp>
        <p:nvSpPr>
          <p:cNvPr id="7" name="Holder 7"/>
          <p:cNvSpPr>
            <a:spLocks noGrp="1"/>
          </p:cNvSpPr>
          <p:nvPr>
            <p:ph type="sldNum" sz="quarter" idx="7"/>
          </p:nvPr>
        </p:nvSpPr>
        <p:spPr/>
        <p:txBody>
          <a:bodyPr lIns="0" tIns="0" rIns="0" bIns="0"/>
          <a:lstStyle>
            <a:lvl1pPr>
              <a:defRPr sz="1200" b="0" i="0">
                <a:solidFill>
                  <a:schemeClr val="tx1"/>
                </a:solidFill>
                <a:latin typeface="Arial"/>
                <a:cs typeface="Arial"/>
              </a:defRPr>
            </a:lvl1pPr>
          </a:lstStyle>
          <a:p>
            <a:pPr marL="25400">
              <a:lnSpc>
                <a:spcPts val="1425"/>
              </a:lnSpc>
            </a:pPr>
            <a:fld id="{81D60167-4931-47E6-BA6A-407CBD079E47}" type="slidenum">
              <a:rPr spc="-5" dirty="0"/>
              <a:t>‹#›</a:t>
            </a:fld>
            <a:endParaRPr spc="-5"/>
          </a:p>
        </p:txBody>
      </p:sp>
    </p:spTree>
    <p:extLst>
      <p:ext uri="{BB962C8B-B14F-4D97-AF65-F5344CB8AC3E}">
        <p14:creationId xmlns:p14="http://schemas.microsoft.com/office/powerpoint/2010/main" val="31753564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914400" y="2130426"/>
            <a:ext cx="10363200" cy="1470025"/>
          </a:xfrm>
        </p:spPr>
        <p:txBody>
          <a:bodyPr/>
          <a:lstStyle>
            <a:lvl1pPr algn="l">
              <a:defRPr>
                <a:solidFill>
                  <a:schemeClr val="tx1"/>
                </a:solidFill>
              </a:defRPr>
            </a:lvl1pPr>
          </a:lstStyle>
          <a:p>
            <a:r>
              <a:rPr lang="sv-SE"/>
              <a:t>Klicka här för att ändra format</a:t>
            </a:r>
          </a:p>
        </p:txBody>
      </p:sp>
      <p:sp>
        <p:nvSpPr>
          <p:cNvPr id="3" name="Underrubrik 2"/>
          <p:cNvSpPr>
            <a:spLocks noGrp="1"/>
          </p:cNvSpPr>
          <p:nvPr>
            <p:ph type="subTitle" idx="1"/>
          </p:nvPr>
        </p:nvSpPr>
        <p:spPr>
          <a:xfrm>
            <a:off x="1828800" y="3886200"/>
            <a:ext cx="8534400" cy="17526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lvl1pPr>
              <a:defRPr/>
            </a:lvl1pPr>
          </a:lstStyle>
          <a:p>
            <a:pPr>
              <a:defRPr/>
            </a:pPr>
            <a:r>
              <a:rPr lang="sv-SE"/>
              <a:t>2022-03-17</a:t>
            </a:r>
          </a:p>
        </p:txBody>
      </p:sp>
      <p:sp>
        <p:nvSpPr>
          <p:cNvPr id="5" name="Platshållare för sidfot 4"/>
          <p:cNvSpPr>
            <a:spLocks noGrp="1"/>
          </p:cNvSpPr>
          <p:nvPr>
            <p:ph type="ftr" sz="quarter" idx="11"/>
          </p:nvPr>
        </p:nvSpPr>
        <p:spPr/>
        <p:txBody>
          <a:bodyPr/>
          <a:lstStyle>
            <a:lvl1pPr>
              <a:defRPr/>
            </a:lvl1pPr>
          </a:lstStyle>
          <a:p>
            <a:pPr>
              <a:defRPr/>
            </a:pPr>
            <a:r>
              <a:rPr lang="en-US"/>
              <a:t>Svenska Intensivvårdsregistret - SIR</a:t>
            </a:r>
          </a:p>
        </p:txBody>
      </p:sp>
      <p:sp>
        <p:nvSpPr>
          <p:cNvPr id="6" name="Platshållare för bildnummer 5"/>
          <p:cNvSpPr>
            <a:spLocks noGrp="1"/>
          </p:cNvSpPr>
          <p:nvPr>
            <p:ph type="sldNum" sz="quarter" idx="12"/>
          </p:nvPr>
        </p:nvSpPr>
        <p:spPr/>
        <p:txBody>
          <a:bodyPr/>
          <a:lstStyle>
            <a:lvl1pPr>
              <a:defRPr/>
            </a:lvl1pPr>
          </a:lstStyle>
          <a:p>
            <a:pPr>
              <a:defRPr/>
            </a:pPr>
            <a:fld id="{86F75E18-A389-43EE-AB46-E47CAAE5A026}" type="slidenum">
              <a:rPr lang="en-US"/>
              <a:pPr>
                <a:defRPr/>
              </a:pPr>
              <a:t>‹#›</a:t>
            </a:fld>
            <a:endParaRPr lang="en-US"/>
          </a:p>
        </p:txBody>
      </p:sp>
    </p:spTree>
    <p:extLst>
      <p:ext uri="{BB962C8B-B14F-4D97-AF65-F5344CB8AC3E}">
        <p14:creationId xmlns:p14="http://schemas.microsoft.com/office/powerpoint/2010/main" val="9011476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lvl1pPr>
              <a:defRPr/>
            </a:lvl1pPr>
          </a:lstStyle>
          <a:p>
            <a:pPr>
              <a:defRPr/>
            </a:pPr>
            <a:r>
              <a:rPr lang="sv-SE"/>
              <a:t>2022-03-17</a:t>
            </a:r>
          </a:p>
        </p:txBody>
      </p:sp>
      <p:sp>
        <p:nvSpPr>
          <p:cNvPr id="5" name="Platshållare för sidfot 4"/>
          <p:cNvSpPr>
            <a:spLocks noGrp="1"/>
          </p:cNvSpPr>
          <p:nvPr>
            <p:ph type="ftr" sz="quarter" idx="11"/>
          </p:nvPr>
        </p:nvSpPr>
        <p:spPr/>
        <p:txBody>
          <a:bodyPr/>
          <a:lstStyle>
            <a:lvl1pPr>
              <a:defRPr/>
            </a:lvl1pPr>
          </a:lstStyle>
          <a:p>
            <a:pPr>
              <a:defRPr/>
            </a:pPr>
            <a:r>
              <a:rPr lang="en-US"/>
              <a:t>Svenska Intensivvårdsregistret - SIR</a:t>
            </a:r>
          </a:p>
        </p:txBody>
      </p:sp>
      <p:sp>
        <p:nvSpPr>
          <p:cNvPr id="6" name="Platshållare för bildnummer 5"/>
          <p:cNvSpPr>
            <a:spLocks noGrp="1"/>
          </p:cNvSpPr>
          <p:nvPr>
            <p:ph type="sldNum" sz="quarter" idx="12"/>
          </p:nvPr>
        </p:nvSpPr>
        <p:spPr/>
        <p:txBody>
          <a:bodyPr/>
          <a:lstStyle>
            <a:lvl1pPr>
              <a:defRPr/>
            </a:lvl1pPr>
          </a:lstStyle>
          <a:p>
            <a:pPr>
              <a:defRPr/>
            </a:pPr>
            <a:fld id="{1F561E52-CAEE-44A1-97AC-D93068E29D3E}" type="slidenum">
              <a:rPr lang="en-US"/>
              <a:pPr>
                <a:defRPr/>
              </a:pPr>
              <a:t>‹#›</a:t>
            </a:fld>
            <a:endParaRPr lang="en-US"/>
          </a:p>
        </p:txBody>
      </p:sp>
    </p:spTree>
    <p:extLst>
      <p:ext uri="{BB962C8B-B14F-4D97-AF65-F5344CB8AC3E}">
        <p14:creationId xmlns:p14="http://schemas.microsoft.com/office/powerpoint/2010/main" val="832845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3"/>
          <p:cNvSpPr>
            <a:spLocks noGrp="1"/>
          </p:cNvSpPr>
          <p:nvPr>
            <p:ph type="dt" sz="half" idx="10"/>
          </p:nvPr>
        </p:nvSpPr>
        <p:spPr/>
        <p:txBody>
          <a:bodyPr/>
          <a:lstStyle>
            <a:lvl1pPr>
              <a:defRPr/>
            </a:lvl1pPr>
          </a:lstStyle>
          <a:p>
            <a:pPr>
              <a:defRPr/>
            </a:pPr>
            <a:r>
              <a:rPr lang="sv-SE"/>
              <a:t>2022-03-17</a:t>
            </a:r>
          </a:p>
        </p:txBody>
      </p:sp>
      <p:sp>
        <p:nvSpPr>
          <p:cNvPr id="6" name="Platshållare för sidfot 4"/>
          <p:cNvSpPr>
            <a:spLocks noGrp="1"/>
          </p:cNvSpPr>
          <p:nvPr>
            <p:ph type="ftr" sz="quarter" idx="11"/>
          </p:nvPr>
        </p:nvSpPr>
        <p:spPr/>
        <p:txBody>
          <a:bodyPr/>
          <a:lstStyle>
            <a:lvl1pPr>
              <a:defRPr/>
            </a:lvl1pPr>
          </a:lstStyle>
          <a:p>
            <a:pPr>
              <a:defRPr/>
            </a:pPr>
            <a:r>
              <a:rPr lang="en-US"/>
              <a:t>Svenska Intensivvårdsregistret - SIR</a:t>
            </a:r>
          </a:p>
        </p:txBody>
      </p:sp>
      <p:sp>
        <p:nvSpPr>
          <p:cNvPr id="7" name="Platshållare för bildnummer 5"/>
          <p:cNvSpPr>
            <a:spLocks noGrp="1"/>
          </p:cNvSpPr>
          <p:nvPr>
            <p:ph type="sldNum" sz="quarter" idx="12"/>
          </p:nvPr>
        </p:nvSpPr>
        <p:spPr/>
        <p:txBody>
          <a:bodyPr/>
          <a:lstStyle>
            <a:lvl1pPr>
              <a:defRPr/>
            </a:lvl1pPr>
          </a:lstStyle>
          <a:p>
            <a:pPr>
              <a:defRPr/>
            </a:pPr>
            <a:fld id="{7BE90573-9E5D-4DE8-BA47-B17C1ECC5BA7}" type="slidenum">
              <a:rPr lang="en-US"/>
              <a:pPr>
                <a:defRPr/>
              </a:pPr>
              <a:t>‹#›</a:t>
            </a:fld>
            <a:endParaRPr lang="en-US"/>
          </a:p>
        </p:txBody>
      </p:sp>
    </p:spTree>
    <p:extLst>
      <p:ext uri="{BB962C8B-B14F-4D97-AF65-F5344CB8AC3E}">
        <p14:creationId xmlns:p14="http://schemas.microsoft.com/office/powerpoint/2010/main" val="4075279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609600" y="1535113"/>
            <a:ext cx="5386917"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93368" y="1535113"/>
            <a:ext cx="5389033"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3"/>
          <p:cNvSpPr>
            <a:spLocks noGrp="1"/>
          </p:cNvSpPr>
          <p:nvPr>
            <p:ph type="dt" sz="half" idx="10"/>
          </p:nvPr>
        </p:nvSpPr>
        <p:spPr/>
        <p:txBody>
          <a:bodyPr/>
          <a:lstStyle>
            <a:lvl1pPr>
              <a:defRPr/>
            </a:lvl1pPr>
          </a:lstStyle>
          <a:p>
            <a:pPr>
              <a:defRPr/>
            </a:pPr>
            <a:r>
              <a:rPr lang="sv-SE"/>
              <a:t>2022-03-17</a:t>
            </a:r>
          </a:p>
        </p:txBody>
      </p:sp>
      <p:sp>
        <p:nvSpPr>
          <p:cNvPr id="8" name="Platshållare för sidfot 4"/>
          <p:cNvSpPr>
            <a:spLocks noGrp="1"/>
          </p:cNvSpPr>
          <p:nvPr>
            <p:ph type="ftr" sz="quarter" idx="11"/>
          </p:nvPr>
        </p:nvSpPr>
        <p:spPr/>
        <p:txBody>
          <a:bodyPr/>
          <a:lstStyle>
            <a:lvl1pPr>
              <a:defRPr/>
            </a:lvl1pPr>
          </a:lstStyle>
          <a:p>
            <a:pPr>
              <a:defRPr/>
            </a:pPr>
            <a:r>
              <a:rPr lang="en-US"/>
              <a:t>Svenska Intensivvårdsregistret - SIR</a:t>
            </a:r>
          </a:p>
        </p:txBody>
      </p:sp>
      <p:sp>
        <p:nvSpPr>
          <p:cNvPr id="9" name="Platshållare för bildnummer 5"/>
          <p:cNvSpPr>
            <a:spLocks noGrp="1"/>
          </p:cNvSpPr>
          <p:nvPr>
            <p:ph type="sldNum" sz="quarter" idx="12"/>
          </p:nvPr>
        </p:nvSpPr>
        <p:spPr/>
        <p:txBody>
          <a:bodyPr/>
          <a:lstStyle>
            <a:lvl1pPr>
              <a:defRPr/>
            </a:lvl1pPr>
          </a:lstStyle>
          <a:p>
            <a:pPr>
              <a:defRPr/>
            </a:pPr>
            <a:fld id="{A2478B68-79F0-4828-A05A-79187FC16140}" type="slidenum">
              <a:rPr lang="en-US"/>
              <a:pPr>
                <a:defRPr/>
              </a:pPr>
              <a:t>‹#›</a:t>
            </a:fld>
            <a:endParaRPr lang="en-US"/>
          </a:p>
        </p:txBody>
      </p:sp>
    </p:spTree>
    <p:extLst>
      <p:ext uri="{BB962C8B-B14F-4D97-AF65-F5344CB8AC3E}">
        <p14:creationId xmlns:p14="http://schemas.microsoft.com/office/powerpoint/2010/main" val="37772120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3"/>
          <p:cNvSpPr>
            <a:spLocks noGrp="1"/>
          </p:cNvSpPr>
          <p:nvPr>
            <p:ph type="dt" sz="half" idx="10"/>
          </p:nvPr>
        </p:nvSpPr>
        <p:spPr/>
        <p:txBody>
          <a:bodyPr/>
          <a:lstStyle>
            <a:lvl1pPr>
              <a:defRPr/>
            </a:lvl1pPr>
          </a:lstStyle>
          <a:p>
            <a:pPr>
              <a:defRPr/>
            </a:pPr>
            <a:r>
              <a:rPr lang="sv-SE"/>
              <a:t>2022-03-17</a:t>
            </a:r>
          </a:p>
        </p:txBody>
      </p:sp>
      <p:sp>
        <p:nvSpPr>
          <p:cNvPr id="4" name="Platshållare för sidfot 4"/>
          <p:cNvSpPr>
            <a:spLocks noGrp="1"/>
          </p:cNvSpPr>
          <p:nvPr>
            <p:ph type="ftr" sz="quarter" idx="11"/>
          </p:nvPr>
        </p:nvSpPr>
        <p:spPr/>
        <p:txBody>
          <a:bodyPr/>
          <a:lstStyle>
            <a:lvl1pPr>
              <a:defRPr/>
            </a:lvl1pPr>
          </a:lstStyle>
          <a:p>
            <a:pPr>
              <a:defRPr/>
            </a:pPr>
            <a:r>
              <a:rPr lang="en-US"/>
              <a:t>Svenska Intensivvårdsregistret - SIR</a:t>
            </a:r>
          </a:p>
        </p:txBody>
      </p:sp>
      <p:sp>
        <p:nvSpPr>
          <p:cNvPr id="5" name="Platshållare för bildnummer 5"/>
          <p:cNvSpPr>
            <a:spLocks noGrp="1"/>
          </p:cNvSpPr>
          <p:nvPr>
            <p:ph type="sldNum" sz="quarter" idx="12"/>
          </p:nvPr>
        </p:nvSpPr>
        <p:spPr/>
        <p:txBody>
          <a:bodyPr/>
          <a:lstStyle>
            <a:lvl1pPr>
              <a:defRPr/>
            </a:lvl1pPr>
          </a:lstStyle>
          <a:p>
            <a:pPr>
              <a:defRPr/>
            </a:pPr>
            <a:fld id="{E62E1D47-0E54-40C3-B27B-15B2AD4963A1}" type="slidenum">
              <a:rPr lang="en-US"/>
              <a:pPr>
                <a:defRPr/>
              </a:pPr>
              <a:t>‹#›</a:t>
            </a:fld>
            <a:endParaRPr lang="en-US"/>
          </a:p>
        </p:txBody>
      </p:sp>
    </p:spTree>
    <p:extLst>
      <p:ext uri="{BB962C8B-B14F-4D97-AF65-F5344CB8AC3E}">
        <p14:creationId xmlns:p14="http://schemas.microsoft.com/office/powerpoint/2010/main" val="3930253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3"/>
          <p:cNvSpPr>
            <a:spLocks noGrp="1"/>
          </p:cNvSpPr>
          <p:nvPr>
            <p:ph type="dt" sz="half" idx="10"/>
          </p:nvPr>
        </p:nvSpPr>
        <p:spPr/>
        <p:txBody>
          <a:bodyPr/>
          <a:lstStyle>
            <a:lvl1pPr>
              <a:defRPr/>
            </a:lvl1pPr>
          </a:lstStyle>
          <a:p>
            <a:pPr>
              <a:defRPr/>
            </a:pPr>
            <a:r>
              <a:rPr lang="sv-SE"/>
              <a:t>2022-03-17</a:t>
            </a:r>
          </a:p>
        </p:txBody>
      </p:sp>
      <p:sp>
        <p:nvSpPr>
          <p:cNvPr id="3" name="Platshållare för sidfot 4"/>
          <p:cNvSpPr>
            <a:spLocks noGrp="1"/>
          </p:cNvSpPr>
          <p:nvPr>
            <p:ph type="ftr" sz="quarter" idx="11"/>
          </p:nvPr>
        </p:nvSpPr>
        <p:spPr/>
        <p:txBody>
          <a:bodyPr/>
          <a:lstStyle>
            <a:lvl1pPr>
              <a:defRPr/>
            </a:lvl1pPr>
          </a:lstStyle>
          <a:p>
            <a:pPr>
              <a:defRPr/>
            </a:pPr>
            <a:r>
              <a:rPr lang="en-US"/>
              <a:t>Svenska Intensivvårdsregistret - SIR</a:t>
            </a:r>
          </a:p>
        </p:txBody>
      </p:sp>
      <p:sp>
        <p:nvSpPr>
          <p:cNvPr id="4" name="Platshållare för bildnummer 5"/>
          <p:cNvSpPr>
            <a:spLocks noGrp="1"/>
          </p:cNvSpPr>
          <p:nvPr>
            <p:ph type="sldNum" sz="quarter" idx="12"/>
          </p:nvPr>
        </p:nvSpPr>
        <p:spPr/>
        <p:txBody>
          <a:bodyPr/>
          <a:lstStyle>
            <a:lvl1pPr>
              <a:defRPr/>
            </a:lvl1pPr>
          </a:lstStyle>
          <a:p>
            <a:pPr>
              <a:defRPr/>
            </a:pPr>
            <a:fld id="{75967564-6B0E-4061-B491-9FA7CA227D1B}" type="slidenum">
              <a:rPr lang="en-US"/>
              <a:pPr>
                <a:defRPr/>
              </a:pPr>
              <a:t>‹#›</a:t>
            </a:fld>
            <a:endParaRPr lang="en-US"/>
          </a:p>
        </p:txBody>
      </p:sp>
    </p:spTree>
    <p:extLst>
      <p:ext uri="{BB962C8B-B14F-4D97-AF65-F5344CB8AC3E}">
        <p14:creationId xmlns:p14="http://schemas.microsoft.com/office/powerpoint/2010/main" val="4710398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527382" y="1484784"/>
            <a:ext cx="4011084" cy="1162050"/>
          </a:xfrm>
        </p:spPr>
        <p:txBody>
          <a:bodyPr anchor="b"/>
          <a:lstStyle>
            <a:lvl1pPr algn="l">
              <a:defRPr sz="2000" b="1">
                <a:solidFill>
                  <a:schemeClr val="tx1"/>
                </a:solidFill>
              </a:defRPr>
            </a:lvl1pPr>
          </a:lstStyle>
          <a:p>
            <a:r>
              <a:rPr lang="sv-SE"/>
              <a:t>Klicka här för att ändra format</a:t>
            </a:r>
          </a:p>
        </p:txBody>
      </p:sp>
      <p:sp>
        <p:nvSpPr>
          <p:cNvPr id="3" name="Platshållare för innehåll 2"/>
          <p:cNvSpPr>
            <a:spLocks noGrp="1"/>
          </p:cNvSpPr>
          <p:nvPr>
            <p:ph idx="1"/>
          </p:nvPr>
        </p:nvSpPr>
        <p:spPr>
          <a:xfrm>
            <a:off x="4766733" y="1484785"/>
            <a:ext cx="6815667" cy="464137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527382" y="2780928"/>
            <a:ext cx="4011084" cy="338437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3"/>
          <p:cNvSpPr>
            <a:spLocks noGrp="1"/>
          </p:cNvSpPr>
          <p:nvPr>
            <p:ph type="dt" sz="half" idx="10"/>
          </p:nvPr>
        </p:nvSpPr>
        <p:spPr/>
        <p:txBody>
          <a:bodyPr/>
          <a:lstStyle>
            <a:lvl1pPr>
              <a:defRPr/>
            </a:lvl1pPr>
          </a:lstStyle>
          <a:p>
            <a:pPr>
              <a:defRPr/>
            </a:pPr>
            <a:r>
              <a:rPr lang="sv-SE"/>
              <a:t>2022-03-17</a:t>
            </a:r>
          </a:p>
        </p:txBody>
      </p:sp>
      <p:sp>
        <p:nvSpPr>
          <p:cNvPr id="6" name="Platshållare för sidfot 4"/>
          <p:cNvSpPr>
            <a:spLocks noGrp="1"/>
          </p:cNvSpPr>
          <p:nvPr>
            <p:ph type="ftr" sz="quarter" idx="11"/>
          </p:nvPr>
        </p:nvSpPr>
        <p:spPr/>
        <p:txBody>
          <a:bodyPr/>
          <a:lstStyle>
            <a:lvl1pPr>
              <a:defRPr/>
            </a:lvl1pPr>
          </a:lstStyle>
          <a:p>
            <a:pPr>
              <a:defRPr/>
            </a:pPr>
            <a:r>
              <a:rPr lang="en-US"/>
              <a:t>Svenska Intensivvårdsregistret - SIR</a:t>
            </a:r>
          </a:p>
        </p:txBody>
      </p:sp>
      <p:sp>
        <p:nvSpPr>
          <p:cNvPr id="7" name="Platshållare för bildnummer 5"/>
          <p:cNvSpPr>
            <a:spLocks noGrp="1"/>
          </p:cNvSpPr>
          <p:nvPr>
            <p:ph type="sldNum" sz="quarter" idx="12"/>
          </p:nvPr>
        </p:nvSpPr>
        <p:spPr/>
        <p:txBody>
          <a:bodyPr/>
          <a:lstStyle>
            <a:lvl1pPr>
              <a:defRPr/>
            </a:lvl1pPr>
          </a:lstStyle>
          <a:p>
            <a:pPr>
              <a:defRPr/>
            </a:pPr>
            <a:fld id="{FEC64AF7-369F-46A5-A1D9-8E94F6B0C3F9}" type="slidenum">
              <a:rPr lang="en-US"/>
              <a:pPr>
                <a:defRPr/>
              </a:pPr>
              <a:t>‹#›</a:t>
            </a:fld>
            <a:endParaRPr lang="en-US"/>
          </a:p>
        </p:txBody>
      </p:sp>
    </p:spTree>
    <p:extLst>
      <p:ext uri="{BB962C8B-B14F-4D97-AF65-F5344CB8AC3E}">
        <p14:creationId xmlns:p14="http://schemas.microsoft.com/office/powerpoint/2010/main" val="3620579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263352" y="100013"/>
            <a:ext cx="11593287" cy="1143000"/>
          </a:xfrm>
        </p:spPr>
        <p:txBody>
          <a:bodyPr/>
          <a:lstStyle/>
          <a:p>
            <a:r>
              <a:rPr lang="sv-SE"/>
              <a:t>Klicka här för att ändra mall för rubrikformat</a:t>
            </a:r>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pPr>
              <a:defRPr/>
            </a:pPr>
            <a:r>
              <a:rPr lang="sv-SE"/>
              <a:t>2022-03-17</a:t>
            </a:r>
          </a:p>
        </p:txBody>
      </p:sp>
      <p:sp>
        <p:nvSpPr>
          <p:cNvPr id="8" name="Platshållare för sidfot 7"/>
          <p:cNvSpPr>
            <a:spLocks noGrp="1"/>
          </p:cNvSpPr>
          <p:nvPr>
            <p:ph type="ftr" sz="quarter" idx="11"/>
          </p:nvPr>
        </p:nvSpPr>
        <p:spPr/>
        <p:txBody>
          <a:bodyPr/>
          <a:lstStyle/>
          <a:p>
            <a:pPr>
              <a:defRPr/>
            </a:pPr>
            <a:r>
              <a:rPr lang="sv-SE"/>
              <a:t>Svenska Intensivvårdsregistret - SIR</a:t>
            </a:r>
          </a:p>
        </p:txBody>
      </p:sp>
      <p:sp>
        <p:nvSpPr>
          <p:cNvPr id="9" name="Platshållare för bildnummer 8"/>
          <p:cNvSpPr>
            <a:spLocks noGrp="1"/>
          </p:cNvSpPr>
          <p:nvPr>
            <p:ph type="sldNum" sz="quarter" idx="12"/>
          </p:nvPr>
        </p:nvSpPr>
        <p:spPr/>
        <p:txBody>
          <a:bodyPr/>
          <a:lstStyle/>
          <a:p>
            <a:fld id="{571D8F93-925F-4934-B191-201E268138DF}" type="slidenum">
              <a:rPr lang="sv-SE" altLang="sv-SE" smtClean="0"/>
              <a:pPr/>
              <a:t>‹#›</a:t>
            </a:fld>
            <a:endParaRPr lang="sv-SE" altLang="sv-SE"/>
          </a:p>
        </p:txBody>
      </p:sp>
    </p:spTree>
    <p:extLst>
      <p:ext uri="{BB962C8B-B14F-4D97-AF65-F5344CB8AC3E}">
        <p14:creationId xmlns:p14="http://schemas.microsoft.com/office/powerpoint/2010/main" val="4945413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ild med bildtext">
    <p:spTree>
      <p:nvGrpSpPr>
        <p:cNvPr id="1" name=""/>
        <p:cNvGrpSpPr/>
        <p:nvPr/>
      </p:nvGrpSpPr>
      <p:grpSpPr>
        <a:xfrm>
          <a:off x="0" y="0"/>
          <a:ext cx="0" cy="0"/>
          <a:chOff x="0" y="0"/>
          <a:chExt cx="0" cy="0"/>
        </a:xfrm>
      </p:grpSpPr>
      <p:sp>
        <p:nvSpPr>
          <p:cNvPr id="3" name="Platshållare för bild 2"/>
          <p:cNvSpPr>
            <a:spLocks noGrp="1"/>
          </p:cNvSpPr>
          <p:nvPr>
            <p:ph type="pic" idx="1"/>
          </p:nvPr>
        </p:nvSpPr>
        <p:spPr>
          <a:xfrm>
            <a:off x="527382" y="1484784"/>
            <a:ext cx="10849205" cy="4032448"/>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a:t>Klicka på ikonen för att lägga till en bild</a:t>
            </a:r>
          </a:p>
        </p:txBody>
      </p:sp>
      <p:sp>
        <p:nvSpPr>
          <p:cNvPr id="4" name="Platshållare för text 3"/>
          <p:cNvSpPr>
            <a:spLocks noGrp="1"/>
          </p:cNvSpPr>
          <p:nvPr>
            <p:ph type="body" sz="half" idx="2"/>
          </p:nvPr>
        </p:nvSpPr>
        <p:spPr>
          <a:xfrm>
            <a:off x="527382" y="5661248"/>
            <a:ext cx="10849205" cy="51095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3"/>
          <p:cNvSpPr>
            <a:spLocks noGrp="1"/>
          </p:cNvSpPr>
          <p:nvPr>
            <p:ph type="dt" sz="half" idx="10"/>
          </p:nvPr>
        </p:nvSpPr>
        <p:spPr/>
        <p:txBody>
          <a:bodyPr/>
          <a:lstStyle>
            <a:lvl1pPr>
              <a:defRPr/>
            </a:lvl1pPr>
          </a:lstStyle>
          <a:p>
            <a:pPr>
              <a:defRPr/>
            </a:pPr>
            <a:r>
              <a:rPr lang="sv-SE"/>
              <a:t>2022-03-17</a:t>
            </a:r>
          </a:p>
        </p:txBody>
      </p:sp>
      <p:sp>
        <p:nvSpPr>
          <p:cNvPr id="6" name="Platshållare för sidfot 4"/>
          <p:cNvSpPr>
            <a:spLocks noGrp="1"/>
          </p:cNvSpPr>
          <p:nvPr>
            <p:ph type="ftr" sz="quarter" idx="11"/>
          </p:nvPr>
        </p:nvSpPr>
        <p:spPr/>
        <p:txBody>
          <a:bodyPr/>
          <a:lstStyle>
            <a:lvl1pPr>
              <a:defRPr/>
            </a:lvl1pPr>
          </a:lstStyle>
          <a:p>
            <a:pPr>
              <a:defRPr/>
            </a:pPr>
            <a:r>
              <a:rPr lang="en-US"/>
              <a:t>Svenska Intensivvårdsregistret - SIR</a:t>
            </a:r>
          </a:p>
        </p:txBody>
      </p:sp>
      <p:sp>
        <p:nvSpPr>
          <p:cNvPr id="7" name="Platshållare för bildnummer 5"/>
          <p:cNvSpPr>
            <a:spLocks noGrp="1"/>
          </p:cNvSpPr>
          <p:nvPr>
            <p:ph type="sldNum" sz="quarter" idx="12"/>
          </p:nvPr>
        </p:nvSpPr>
        <p:spPr/>
        <p:txBody>
          <a:bodyPr/>
          <a:lstStyle>
            <a:lvl1pPr>
              <a:defRPr/>
            </a:lvl1pPr>
          </a:lstStyle>
          <a:p>
            <a:pPr>
              <a:defRPr/>
            </a:pPr>
            <a:fld id="{C56538C4-FEF2-4685-93AF-1194F3BC7B6C}" type="slidenum">
              <a:rPr lang="en-US"/>
              <a:pPr>
                <a:defRPr/>
              </a:pPr>
              <a:t>‹#›</a:t>
            </a:fld>
            <a:endParaRPr lang="en-US"/>
          </a:p>
        </p:txBody>
      </p:sp>
    </p:spTree>
    <p:extLst>
      <p:ext uri="{BB962C8B-B14F-4D97-AF65-F5344CB8AC3E}">
        <p14:creationId xmlns:p14="http://schemas.microsoft.com/office/powerpoint/2010/main" val="4742190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lvl1pPr>
              <a:defRPr/>
            </a:lvl1pPr>
          </a:lstStyle>
          <a:p>
            <a:pPr>
              <a:defRPr/>
            </a:pPr>
            <a:r>
              <a:rPr lang="sv-SE"/>
              <a:t>2022-03-17</a:t>
            </a:r>
          </a:p>
        </p:txBody>
      </p:sp>
      <p:sp>
        <p:nvSpPr>
          <p:cNvPr id="5" name="Platshållare för sidfot 4"/>
          <p:cNvSpPr>
            <a:spLocks noGrp="1"/>
          </p:cNvSpPr>
          <p:nvPr>
            <p:ph type="ftr" sz="quarter" idx="11"/>
          </p:nvPr>
        </p:nvSpPr>
        <p:spPr/>
        <p:txBody>
          <a:bodyPr/>
          <a:lstStyle>
            <a:lvl1pPr>
              <a:defRPr/>
            </a:lvl1pPr>
          </a:lstStyle>
          <a:p>
            <a:pPr>
              <a:defRPr/>
            </a:pPr>
            <a:r>
              <a:rPr lang="en-US"/>
              <a:t>Svenska Intensivvårdsregistret - SIR</a:t>
            </a:r>
          </a:p>
        </p:txBody>
      </p:sp>
      <p:sp>
        <p:nvSpPr>
          <p:cNvPr id="6" name="Platshållare för bildnummer 5"/>
          <p:cNvSpPr>
            <a:spLocks noGrp="1"/>
          </p:cNvSpPr>
          <p:nvPr>
            <p:ph type="sldNum" sz="quarter" idx="12"/>
          </p:nvPr>
        </p:nvSpPr>
        <p:spPr/>
        <p:txBody>
          <a:bodyPr/>
          <a:lstStyle>
            <a:lvl1pPr>
              <a:defRPr/>
            </a:lvl1pPr>
          </a:lstStyle>
          <a:p>
            <a:pPr>
              <a:defRPr/>
            </a:pPr>
            <a:fld id="{F0DFFFCC-5709-40B7-AED2-64BFEC0E24B0}" type="slidenum">
              <a:rPr lang="en-US"/>
              <a:pPr>
                <a:defRPr/>
              </a:pPr>
              <a:t>‹#›</a:t>
            </a:fld>
            <a:endParaRPr lang="en-US"/>
          </a:p>
        </p:txBody>
      </p:sp>
    </p:spTree>
    <p:extLst>
      <p:ext uri="{BB962C8B-B14F-4D97-AF65-F5344CB8AC3E}">
        <p14:creationId xmlns:p14="http://schemas.microsoft.com/office/powerpoint/2010/main" val="24077433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839200" y="1412777"/>
            <a:ext cx="2743200" cy="4713387"/>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609600" y="1412777"/>
            <a:ext cx="8026400" cy="4713387"/>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lvl1pPr>
              <a:defRPr/>
            </a:lvl1pPr>
          </a:lstStyle>
          <a:p>
            <a:pPr>
              <a:defRPr/>
            </a:pPr>
            <a:r>
              <a:rPr lang="sv-SE"/>
              <a:t>2022-03-17</a:t>
            </a:r>
          </a:p>
        </p:txBody>
      </p:sp>
      <p:sp>
        <p:nvSpPr>
          <p:cNvPr id="5" name="Platshållare för sidfot 4"/>
          <p:cNvSpPr>
            <a:spLocks noGrp="1"/>
          </p:cNvSpPr>
          <p:nvPr>
            <p:ph type="ftr" sz="quarter" idx="11"/>
          </p:nvPr>
        </p:nvSpPr>
        <p:spPr/>
        <p:txBody>
          <a:bodyPr/>
          <a:lstStyle>
            <a:lvl1pPr>
              <a:defRPr/>
            </a:lvl1pPr>
          </a:lstStyle>
          <a:p>
            <a:pPr>
              <a:defRPr/>
            </a:pPr>
            <a:r>
              <a:rPr lang="en-US"/>
              <a:t>Svenska Intensivvårdsregistret - SIR</a:t>
            </a:r>
          </a:p>
        </p:txBody>
      </p:sp>
      <p:sp>
        <p:nvSpPr>
          <p:cNvPr id="6" name="Platshållare för bildnummer 5"/>
          <p:cNvSpPr>
            <a:spLocks noGrp="1"/>
          </p:cNvSpPr>
          <p:nvPr>
            <p:ph type="sldNum" sz="quarter" idx="12"/>
          </p:nvPr>
        </p:nvSpPr>
        <p:spPr/>
        <p:txBody>
          <a:bodyPr/>
          <a:lstStyle>
            <a:lvl1pPr>
              <a:defRPr/>
            </a:lvl1pPr>
          </a:lstStyle>
          <a:p>
            <a:pPr>
              <a:defRPr/>
            </a:pPr>
            <a:fld id="{6DA45DFD-F359-48B2-8CD7-F33062D04CF6}" type="slidenum">
              <a:rPr lang="en-US"/>
              <a:pPr>
                <a:defRPr/>
              </a:pPr>
              <a:t>‹#›</a:t>
            </a:fld>
            <a:endParaRPr lang="en-US"/>
          </a:p>
        </p:txBody>
      </p:sp>
    </p:spTree>
    <p:extLst>
      <p:ext uri="{BB962C8B-B14F-4D97-AF65-F5344CB8AC3E}">
        <p14:creationId xmlns:p14="http://schemas.microsoft.com/office/powerpoint/2010/main" val="15083900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Anpassad layou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3"/>
          <p:cNvSpPr>
            <a:spLocks noGrp="1"/>
          </p:cNvSpPr>
          <p:nvPr>
            <p:ph type="dt" sz="half" idx="10"/>
          </p:nvPr>
        </p:nvSpPr>
        <p:spPr/>
        <p:txBody>
          <a:bodyPr/>
          <a:lstStyle>
            <a:lvl1pPr>
              <a:defRPr/>
            </a:lvl1pPr>
          </a:lstStyle>
          <a:p>
            <a:pPr>
              <a:defRPr/>
            </a:pPr>
            <a:r>
              <a:rPr lang="sv-SE"/>
              <a:t>2022-03-17</a:t>
            </a:r>
          </a:p>
        </p:txBody>
      </p:sp>
      <p:sp>
        <p:nvSpPr>
          <p:cNvPr id="4" name="Platshållare för sidfot 4"/>
          <p:cNvSpPr>
            <a:spLocks noGrp="1"/>
          </p:cNvSpPr>
          <p:nvPr>
            <p:ph type="ftr" sz="quarter" idx="11"/>
          </p:nvPr>
        </p:nvSpPr>
        <p:spPr/>
        <p:txBody>
          <a:bodyPr/>
          <a:lstStyle>
            <a:lvl1pPr>
              <a:defRPr/>
            </a:lvl1pPr>
          </a:lstStyle>
          <a:p>
            <a:pPr>
              <a:defRPr/>
            </a:pPr>
            <a:r>
              <a:rPr lang="en-US"/>
              <a:t>Svenska Intensivvårdsregistret - SIR</a:t>
            </a:r>
          </a:p>
        </p:txBody>
      </p:sp>
      <p:sp>
        <p:nvSpPr>
          <p:cNvPr id="5" name="Platshållare för bildnummer 5"/>
          <p:cNvSpPr>
            <a:spLocks noGrp="1"/>
          </p:cNvSpPr>
          <p:nvPr>
            <p:ph type="sldNum" sz="quarter" idx="12"/>
          </p:nvPr>
        </p:nvSpPr>
        <p:spPr/>
        <p:txBody>
          <a:bodyPr/>
          <a:lstStyle>
            <a:lvl1pPr>
              <a:defRPr/>
            </a:lvl1pPr>
          </a:lstStyle>
          <a:p>
            <a:pPr>
              <a:defRPr/>
            </a:pPr>
            <a:fld id="{A6B380C9-4230-476F-9EEE-78A70F12B7AC}" type="slidenum">
              <a:rPr lang="en-US"/>
              <a:pPr>
                <a:defRPr/>
              </a:pPr>
              <a:t>‹#›</a:t>
            </a:fld>
            <a:endParaRPr lang="en-US"/>
          </a:p>
        </p:txBody>
      </p:sp>
    </p:spTree>
    <p:extLst>
      <p:ext uri="{BB962C8B-B14F-4D97-AF65-F5344CB8AC3E}">
        <p14:creationId xmlns:p14="http://schemas.microsoft.com/office/powerpoint/2010/main" val="48820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963084" y="4406901"/>
            <a:ext cx="10363200" cy="1362075"/>
          </a:xfrm>
        </p:spPr>
        <p:txBody>
          <a:bodyPr anchor="t"/>
          <a:lstStyle>
            <a:lvl1pPr algn="l">
              <a:defRPr sz="4000" b="1" cap="all">
                <a:solidFill>
                  <a:schemeClr val="tx1"/>
                </a:solidFill>
              </a:defRPr>
            </a:lvl1pPr>
          </a:lstStyle>
          <a:p>
            <a:r>
              <a:rPr lang="sv-SE"/>
              <a:t>Klicka här för att ändra mall för rubrikformat</a:t>
            </a:r>
          </a:p>
        </p:txBody>
      </p:sp>
      <p:sp>
        <p:nvSpPr>
          <p:cNvPr id="3" name="Platshållare för text 2"/>
          <p:cNvSpPr>
            <a:spLocks noGrp="1"/>
          </p:cNvSpPr>
          <p:nvPr>
            <p:ph type="body" idx="1"/>
          </p:nvPr>
        </p:nvSpPr>
        <p:spPr>
          <a:xfrm>
            <a:off x="963084" y="2906713"/>
            <a:ext cx="103632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lvl1pPr>
              <a:defRPr/>
            </a:lvl1pPr>
          </a:lstStyle>
          <a:p>
            <a:pPr>
              <a:defRPr/>
            </a:pPr>
            <a:r>
              <a:rPr lang="sv-SE"/>
              <a:t>2022-03-17</a:t>
            </a:r>
          </a:p>
        </p:txBody>
      </p:sp>
      <p:sp>
        <p:nvSpPr>
          <p:cNvPr id="5" name="Platshållare för sidfot 4"/>
          <p:cNvSpPr>
            <a:spLocks noGrp="1"/>
          </p:cNvSpPr>
          <p:nvPr>
            <p:ph type="ftr" sz="quarter" idx="11"/>
          </p:nvPr>
        </p:nvSpPr>
        <p:spPr/>
        <p:txBody>
          <a:bodyPr/>
          <a:lstStyle>
            <a:lvl1pPr>
              <a:defRPr/>
            </a:lvl1pPr>
          </a:lstStyle>
          <a:p>
            <a:pPr>
              <a:defRPr/>
            </a:pPr>
            <a:r>
              <a:rPr lang="sv-SE"/>
              <a:t>Svenska Intensivvårdsregistret - SIR</a:t>
            </a:r>
          </a:p>
        </p:txBody>
      </p:sp>
      <p:sp>
        <p:nvSpPr>
          <p:cNvPr id="6" name="Platshållare för bildnummer 5"/>
          <p:cNvSpPr>
            <a:spLocks noGrp="1"/>
          </p:cNvSpPr>
          <p:nvPr>
            <p:ph type="sldNum" sz="quarter" idx="12"/>
          </p:nvPr>
        </p:nvSpPr>
        <p:spPr/>
        <p:txBody>
          <a:bodyPr/>
          <a:lstStyle>
            <a:lvl1pPr>
              <a:defRPr/>
            </a:lvl1pPr>
          </a:lstStyle>
          <a:p>
            <a:fld id="{A6137D77-0514-4624-9860-BC3ED5BAA8E8}" type="slidenum">
              <a:rPr lang="sv-SE" altLang="sv-SE"/>
              <a:pPr/>
              <a:t>‹#›</a:t>
            </a:fld>
            <a:endParaRPr lang="sv-SE" altLang="sv-SE"/>
          </a:p>
        </p:txBody>
      </p:sp>
    </p:spTree>
    <p:extLst>
      <p:ext uri="{BB962C8B-B14F-4D97-AF65-F5344CB8AC3E}">
        <p14:creationId xmlns:p14="http://schemas.microsoft.com/office/powerpoint/2010/main" val="3334664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1775885" y="100013"/>
            <a:ext cx="9806515" cy="1143000"/>
          </a:xfrm>
        </p:spPr>
        <p:txBody>
          <a:bodyPr/>
          <a:lstStyle/>
          <a:p>
            <a:r>
              <a:rPr lang="sv-SE"/>
              <a:t>Klicka här för att ändra mall för rubrikformat</a:t>
            </a:r>
          </a:p>
        </p:txBody>
      </p:sp>
      <p:sp>
        <p:nvSpPr>
          <p:cNvPr id="3" name="Platshållare för innehåll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3"/>
          <p:cNvSpPr>
            <a:spLocks noGrp="1"/>
          </p:cNvSpPr>
          <p:nvPr>
            <p:ph type="dt" sz="half" idx="10"/>
          </p:nvPr>
        </p:nvSpPr>
        <p:spPr/>
        <p:txBody>
          <a:bodyPr/>
          <a:lstStyle>
            <a:lvl1pPr>
              <a:defRPr/>
            </a:lvl1pPr>
          </a:lstStyle>
          <a:p>
            <a:pPr>
              <a:defRPr/>
            </a:pPr>
            <a:r>
              <a:rPr lang="sv-SE"/>
              <a:t>2022-03-17</a:t>
            </a:r>
          </a:p>
        </p:txBody>
      </p:sp>
      <p:sp>
        <p:nvSpPr>
          <p:cNvPr id="6" name="Platshållare för sidfot 4"/>
          <p:cNvSpPr>
            <a:spLocks noGrp="1"/>
          </p:cNvSpPr>
          <p:nvPr>
            <p:ph type="ftr" sz="quarter" idx="11"/>
          </p:nvPr>
        </p:nvSpPr>
        <p:spPr/>
        <p:txBody>
          <a:bodyPr/>
          <a:lstStyle>
            <a:lvl1pPr>
              <a:defRPr/>
            </a:lvl1pPr>
          </a:lstStyle>
          <a:p>
            <a:pPr>
              <a:defRPr/>
            </a:pPr>
            <a:r>
              <a:rPr lang="sv-SE"/>
              <a:t>Svenska Intensivvårdsregistret - SIR</a:t>
            </a:r>
          </a:p>
        </p:txBody>
      </p:sp>
      <p:sp>
        <p:nvSpPr>
          <p:cNvPr id="7" name="Platshållare för bildnummer 5"/>
          <p:cNvSpPr>
            <a:spLocks noGrp="1"/>
          </p:cNvSpPr>
          <p:nvPr>
            <p:ph type="sldNum" sz="quarter" idx="12"/>
          </p:nvPr>
        </p:nvSpPr>
        <p:spPr/>
        <p:txBody>
          <a:bodyPr/>
          <a:lstStyle>
            <a:lvl1pPr>
              <a:defRPr/>
            </a:lvl1pPr>
          </a:lstStyle>
          <a:p>
            <a:fld id="{2632D907-FE80-445C-830A-3F9B40E9465A}" type="slidenum">
              <a:rPr lang="sv-SE" altLang="sv-SE"/>
              <a:pPr/>
              <a:t>‹#›</a:t>
            </a:fld>
            <a:endParaRPr lang="sv-SE" altLang="sv-SE"/>
          </a:p>
        </p:txBody>
      </p:sp>
    </p:spTree>
    <p:extLst>
      <p:ext uri="{BB962C8B-B14F-4D97-AF65-F5344CB8AC3E}">
        <p14:creationId xmlns:p14="http://schemas.microsoft.com/office/powerpoint/2010/main" val="3817071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1775885" y="100013"/>
            <a:ext cx="9806515" cy="1143000"/>
          </a:xfrm>
        </p:spPr>
        <p:txBody>
          <a:bodyPr/>
          <a:lstStyle>
            <a:lvl1pPr>
              <a:defRPr/>
            </a:lvl1pPr>
          </a:lstStyle>
          <a:p>
            <a:r>
              <a:rPr lang="sv-SE"/>
              <a:t>Klicka här för att ändra mall för rubrikformat</a:t>
            </a:r>
          </a:p>
        </p:txBody>
      </p:sp>
      <p:sp>
        <p:nvSpPr>
          <p:cNvPr id="3" name="Platshållare för tex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datum 3"/>
          <p:cNvSpPr>
            <a:spLocks noGrp="1"/>
          </p:cNvSpPr>
          <p:nvPr>
            <p:ph type="dt" sz="half" idx="10"/>
          </p:nvPr>
        </p:nvSpPr>
        <p:spPr/>
        <p:txBody>
          <a:bodyPr/>
          <a:lstStyle>
            <a:lvl1pPr>
              <a:defRPr/>
            </a:lvl1pPr>
          </a:lstStyle>
          <a:p>
            <a:pPr>
              <a:defRPr/>
            </a:pPr>
            <a:r>
              <a:rPr lang="sv-SE"/>
              <a:t>2022-03-17</a:t>
            </a:r>
          </a:p>
        </p:txBody>
      </p:sp>
      <p:sp>
        <p:nvSpPr>
          <p:cNvPr id="8" name="Platshållare för sidfot 4"/>
          <p:cNvSpPr>
            <a:spLocks noGrp="1"/>
          </p:cNvSpPr>
          <p:nvPr>
            <p:ph type="ftr" sz="quarter" idx="11"/>
          </p:nvPr>
        </p:nvSpPr>
        <p:spPr/>
        <p:txBody>
          <a:bodyPr/>
          <a:lstStyle>
            <a:lvl1pPr>
              <a:defRPr/>
            </a:lvl1pPr>
          </a:lstStyle>
          <a:p>
            <a:pPr>
              <a:defRPr/>
            </a:pPr>
            <a:r>
              <a:rPr lang="sv-SE"/>
              <a:t>Svenska Intensivvårdsregistret - SIR</a:t>
            </a:r>
          </a:p>
        </p:txBody>
      </p:sp>
      <p:sp>
        <p:nvSpPr>
          <p:cNvPr id="9" name="Platshållare för bildnummer 5"/>
          <p:cNvSpPr>
            <a:spLocks noGrp="1"/>
          </p:cNvSpPr>
          <p:nvPr>
            <p:ph type="sldNum" sz="quarter" idx="12"/>
          </p:nvPr>
        </p:nvSpPr>
        <p:spPr/>
        <p:txBody>
          <a:bodyPr/>
          <a:lstStyle>
            <a:lvl1pPr>
              <a:defRPr/>
            </a:lvl1pPr>
          </a:lstStyle>
          <a:p>
            <a:fld id="{AE096353-5D62-4F38-A324-F8D760C58800}" type="slidenum">
              <a:rPr lang="sv-SE" altLang="sv-SE"/>
              <a:pPr/>
              <a:t>‹#›</a:t>
            </a:fld>
            <a:endParaRPr lang="sv-SE" altLang="sv-SE"/>
          </a:p>
        </p:txBody>
      </p:sp>
    </p:spTree>
    <p:extLst>
      <p:ext uri="{BB962C8B-B14F-4D97-AF65-F5344CB8AC3E}">
        <p14:creationId xmlns:p14="http://schemas.microsoft.com/office/powerpoint/2010/main" val="3964464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datum 3"/>
          <p:cNvSpPr>
            <a:spLocks noGrp="1"/>
          </p:cNvSpPr>
          <p:nvPr>
            <p:ph type="dt" sz="half" idx="10"/>
          </p:nvPr>
        </p:nvSpPr>
        <p:spPr/>
        <p:txBody>
          <a:bodyPr/>
          <a:lstStyle>
            <a:lvl1pPr>
              <a:defRPr/>
            </a:lvl1pPr>
          </a:lstStyle>
          <a:p>
            <a:pPr>
              <a:defRPr/>
            </a:pPr>
            <a:r>
              <a:rPr lang="sv-SE"/>
              <a:t>2022-03-17</a:t>
            </a:r>
          </a:p>
        </p:txBody>
      </p:sp>
      <p:sp>
        <p:nvSpPr>
          <p:cNvPr id="4" name="Platshållare för sidfot 4"/>
          <p:cNvSpPr>
            <a:spLocks noGrp="1"/>
          </p:cNvSpPr>
          <p:nvPr>
            <p:ph type="ftr" sz="quarter" idx="11"/>
          </p:nvPr>
        </p:nvSpPr>
        <p:spPr/>
        <p:txBody>
          <a:bodyPr/>
          <a:lstStyle>
            <a:lvl1pPr>
              <a:defRPr/>
            </a:lvl1pPr>
          </a:lstStyle>
          <a:p>
            <a:pPr>
              <a:defRPr/>
            </a:pPr>
            <a:r>
              <a:rPr lang="sv-SE"/>
              <a:t>Svenska Intensivvårdsregistret - SIR</a:t>
            </a:r>
          </a:p>
        </p:txBody>
      </p:sp>
      <p:sp>
        <p:nvSpPr>
          <p:cNvPr id="5" name="Platshållare för bildnummer 5"/>
          <p:cNvSpPr>
            <a:spLocks noGrp="1"/>
          </p:cNvSpPr>
          <p:nvPr>
            <p:ph type="sldNum" sz="quarter" idx="12"/>
          </p:nvPr>
        </p:nvSpPr>
        <p:spPr/>
        <p:txBody>
          <a:bodyPr/>
          <a:lstStyle>
            <a:lvl1pPr>
              <a:defRPr/>
            </a:lvl1pPr>
          </a:lstStyle>
          <a:p>
            <a:fld id="{D3BA2369-29A2-4DFF-8797-3B3E9D8C73FD}" type="slidenum">
              <a:rPr lang="sv-SE" altLang="sv-SE"/>
              <a:pPr/>
              <a:t>‹#›</a:t>
            </a:fld>
            <a:endParaRPr lang="sv-SE" altLang="sv-SE"/>
          </a:p>
        </p:txBody>
      </p:sp>
    </p:spTree>
    <p:extLst>
      <p:ext uri="{BB962C8B-B14F-4D97-AF65-F5344CB8AC3E}">
        <p14:creationId xmlns:p14="http://schemas.microsoft.com/office/powerpoint/2010/main" val="2968688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3"/>
          <p:cNvSpPr>
            <a:spLocks noGrp="1"/>
          </p:cNvSpPr>
          <p:nvPr>
            <p:ph type="dt" sz="half" idx="10"/>
          </p:nvPr>
        </p:nvSpPr>
        <p:spPr/>
        <p:txBody>
          <a:bodyPr/>
          <a:lstStyle>
            <a:lvl1pPr>
              <a:defRPr/>
            </a:lvl1pPr>
          </a:lstStyle>
          <a:p>
            <a:pPr>
              <a:defRPr/>
            </a:pPr>
            <a:r>
              <a:rPr lang="sv-SE"/>
              <a:t>2022-03-17</a:t>
            </a:r>
          </a:p>
        </p:txBody>
      </p:sp>
      <p:sp>
        <p:nvSpPr>
          <p:cNvPr id="3" name="Platshållare för sidfot 4"/>
          <p:cNvSpPr>
            <a:spLocks noGrp="1"/>
          </p:cNvSpPr>
          <p:nvPr>
            <p:ph type="ftr" sz="quarter" idx="11"/>
          </p:nvPr>
        </p:nvSpPr>
        <p:spPr/>
        <p:txBody>
          <a:bodyPr/>
          <a:lstStyle>
            <a:lvl1pPr>
              <a:defRPr/>
            </a:lvl1pPr>
          </a:lstStyle>
          <a:p>
            <a:pPr>
              <a:defRPr/>
            </a:pPr>
            <a:r>
              <a:rPr lang="sv-SE"/>
              <a:t>Svenska Intensivvårdsregistret - SIR</a:t>
            </a:r>
          </a:p>
        </p:txBody>
      </p:sp>
      <p:sp>
        <p:nvSpPr>
          <p:cNvPr id="4" name="Platshållare för bildnummer 5"/>
          <p:cNvSpPr>
            <a:spLocks noGrp="1"/>
          </p:cNvSpPr>
          <p:nvPr>
            <p:ph type="sldNum" sz="quarter" idx="12"/>
          </p:nvPr>
        </p:nvSpPr>
        <p:spPr/>
        <p:txBody>
          <a:bodyPr/>
          <a:lstStyle>
            <a:lvl1pPr>
              <a:defRPr/>
            </a:lvl1pPr>
          </a:lstStyle>
          <a:p>
            <a:fld id="{FD9568E9-1E75-42D2-8750-2E3E2E5D13DE}" type="slidenum">
              <a:rPr lang="sv-SE" altLang="sv-SE"/>
              <a:pPr/>
              <a:t>‹#›</a:t>
            </a:fld>
            <a:endParaRPr lang="sv-SE" altLang="sv-SE"/>
          </a:p>
        </p:txBody>
      </p:sp>
    </p:spTree>
    <p:extLst>
      <p:ext uri="{BB962C8B-B14F-4D97-AF65-F5344CB8AC3E}">
        <p14:creationId xmlns:p14="http://schemas.microsoft.com/office/powerpoint/2010/main" val="3155332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623393" y="1484784"/>
            <a:ext cx="4011084" cy="1162050"/>
          </a:xfrm>
        </p:spPr>
        <p:txBody>
          <a:bodyPr anchor="b"/>
          <a:lstStyle>
            <a:lvl1pPr algn="l">
              <a:defRPr sz="2000" b="1">
                <a:solidFill>
                  <a:schemeClr val="tx1"/>
                </a:solidFill>
              </a:defRPr>
            </a:lvl1pPr>
          </a:lstStyle>
          <a:p>
            <a:r>
              <a:rPr lang="sv-SE"/>
              <a:t>Klicka här för att ändra mall för rubrikformat</a:t>
            </a:r>
          </a:p>
        </p:txBody>
      </p:sp>
      <p:sp>
        <p:nvSpPr>
          <p:cNvPr id="3" name="Platshållare för innehåll 2"/>
          <p:cNvSpPr>
            <a:spLocks noGrp="1"/>
          </p:cNvSpPr>
          <p:nvPr>
            <p:ph idx="1"/>
          </p:nvPr>
        </p:nvSpPr>
        <p:spPr>
          <a:xfrm>
            <a:off x="4766733" y="1484785"/>
            <a:ext cx="6815667" cy="464137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609601" y="2708921"/>
            <a:ext cx="4011084" cy="341724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Redigera format för bakgrundstext</a:t>
            </a:r>
          </a:p>
        </p:txBody>
      </p:sp>
      <p:sp>
        <p:nvSpPr>
          <p:cNvPr id="5" name="Platshållare för datum 3"/>
          <p:cNvSpPr>
            <a:spLocks noGrp="1"/>
          </p:cNvSpPr>
          <p:nvPr>
            <p:ph type="dt" sz="half" idx="10"/>
          </p:nvPr>
        </p:nvSpPr>
        <p:spPr/>
        <p:txBody>
          <a:bodyPr/>
          <a:lstStyle>
            <a:lvl1pPr>
              <a:defRPr/>
            </a:lvl1pPr>
          </a:lstStyle>
          <a:p>
            <a:pPr>
              <a:defRPr/>
            </a:pPr>
            <a:r>
              <a:rPr lang="sv-SE"/>
              <a:t>2022-03-17</a:t>
            </a:r>
          </a:p>
        </p:txBody>
      </p:sp>
      <p:sp>
        <p:nvSpPr>
          <p:cNvPr id="6" name="Platshållare för sidfot 4"/>
          <p:cNvSpPr>
            <a:spLocks noGrp="1"/>
          </p:cNvSpPr>
          <p:nvPr>
            <p:ph type="ftr" sz="quarter" idx="11"/>
          </p:nvPr>
        </p:nvSpPr>
        <p:spPr/>
        <p:txBody>
          <a:bodyPr/>
          <a:lstStyle>
            <a:lvl1pPr>
              <a:defRPr/>
            </a:lvl1pPr>
          </a:lstStyle>
          <a:p>
            <a:pPr>
              <a:defRPr/>
            </a:pPr>
            <a:r>
              <a:rPr lang="sv-SE"/>
              <a:t>Svenska Intensivvårdsregistret - SIR</a:t>
            </a:r>
          </a:p>
        </p:txBody>
      </p:sp>
      <p:sp>
        <p:nvSpPr>
          <p:cNvPr id="7" name="Platshållare för bildnummer 5"/>
          <p:cNvSpPr>
            <a:spLocks noGrp="1"/>
          </p:cNvSpPr>
          <p:nvPr>
            <p:ph type="sldNum" sz="quarter" idx="12"/>
          </p:nvPr>
        </p:nvSpPr>
        <p:spPr/>
        <p:txBody>
          <a:bodyPr/>
          <a:lstStyle>
            <a:lvl1pPr>
              <a:defRPr/>
            </a:lvl1pPr>
          </a:lstStyle>
          <a:p>
            <a:fld id="{FCAEF196-301D-46D8-B699-BE970B6293E7}" type="slidenum">
              <a:rPr lang="sv-SE" altLang="sv-SE"/>
              <a:pPr/>
              <a:t>‹#›</a:t>
            </a:fld>
            <a:endParaRPr lang="sv-SE" altLang="sv-SE"/>
          </a:p>
        </p:txBody>
      </p:sp>
    </p:spTree>
    <p:extLst>
      <p:ext uri="{BB962C8B-B14F-4D97-AF65-F5344CB8AC3E}">
        <p14:creationId xmlns:p14="http://schemas.microsoft.com/office/powerpoint/2010/main" val="1668576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2389717" y="4800600"/>
            <a:ext cx="7315200" cy="566738"/>
          </a:xfrm>
        </p:spPr>
        <p:txBody>
          <a:bodyPr anchor="b"/>
          <a:lstStyle>
            <a:lvl1pPr algn="l">
              <a:defRPr sz="2000" b="1">
                <a:solidFill>
                  <a:schemeClr val="tx1"/>
                </a:solidFill>
              </a:defRPr>
            </a:lvl1pPr>
          </a:lstStyle>
          <a:p>
            <a:r>
              <a:rPr lang="sv-SE"/>
              <a:t>Klicka här för att ändra mall för rubrikformat</a:t>
            </a:r>
          </a:p>
        </p:txBody>
      </p:sp>
      <p:sp>
        <p:nvSpPr>
          <p:cNvPr id="3" name="Platshållare för bild 2"/>
          <p:cNvSpPr>
            <a:spLocks noGrp="1"/>
          </p:cNvSpPr>
          <p:nvPr>
            <p:ph type="pic" idx="1"/>
          </p:nvPr>
        </p:nvSpPr>
        <p:spPr>
          <a:xfrm>
            <a:off x="2389717" y="1556792"/>
            <a:ext cx="7315200" cy="3170783"/>
          </a:xfrm>
        </p:spPr>
        <p:txBody>
          <a:bodyPr rtlCol="0">
            <a:normAutofit/>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a:t>Klicka på ikonen för att lägga till en bild</a:t>
            </a:r>
          </a:p>
        </p:txBody>
      </p:sp>
      <p:sp>
        <p:nvSpPr>
          <p:cNvPr id="4" name="Platshållare för text 3"/>
          <p:cNvSpPr>
            <a:spLocks noGrp="1"/>
          </p:cNvSpPr>
          <p:nvPr>
            <p:ph type="body" sz="half" idx="2"/>
          </p:nvPr>
        </p:nvSpPr>
        <p:spPr>
          <a:xfrm>
            <a:off x="2389717" y="5367338"/>
            <a:ext cx="7315200" cy="804862"/>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Redigera format för bakgrundstext</a:t>
            </a:r>
          </a:p>
        </p:txBody>
      </p:sp>
      <p:sp>
        <p:nvSpPr>
          <p:cNvPr id="5" name="Platshållare för datum 3"/>
          <p:cNvSpPr>
            <a:spLocks noGrp="1"/>
          </p:cNvSpPr>
          <p:nvPr>
            <p:ph type="dt" sz="half" idx="10"/>
          </p:nvPr>
        </p:nvSpPr>
        <p:spPr/>
        <p:txBody>
          <a:bodyPr/>
          <a:lstStyle>
            <a:lvl1pPr>
              <a:defRPr/>
            </a:lvl1pPr>
          </a:lstStyle>
          <a:p>
            <a:pPr>
              <a:defRPr/>
            </a:pPr>
            <a:r>
              <a:rPr lang="sv-SE"/>
              <a:t>2022-03-17</a:t>
            </a:r>
          </a:p>
        </p:txBody>
      </p:sp>
      <p:sp>
        <p:nvSpPr>
          <p:cNvPr id="6" name="Platshållare för sidfot 4"/>
          <p:cNvSpPr>
            <a:spLocks noGrp="1"/>
          </p:cNvSpPr>
          <p:nvPr>
            <p:ph type="ftr" sz="quarter" idx="11"/>
          </p:nvPr>
        </p:nvSpPr>
        <p:spPr/>
        <p:txBody>
          <a:bodyPr/>
          <a:lstStyle>
            <a:lvl1pPr>
              <a:defRPr/>
            </a:lvl1pPr>
          </a:lstStyle>
          <a:p>
            <a:pPr>
              <a:defRPr/>
            </a:pPr>
            <a:r>
              <a:rPr lang="sv-SE"/>
              <a:t>Svenska Intensivvårdsregistret - SIR</a:t>
            </a:r>
          </a:p>
        </p:txBody>
      </p:sp>
      <p:sp>
        <p:nvSpPr>
          <p:cNvPr id="7" name="Platshållare för bildnummer 5"/>
          <p:cNvSpPr>
            <a:spLocks noGrp="1"/>
          </p:cNvSpPr>
          <p:nvPr>
            <p:ph type="sldNum" sz="quarter" idx="12"/>
          </p:nvPr>
        </p:nvSpPr>
        <p:spPr/>
        <p:txBody>
          <a:bodyPr/>
          <a:lstStyle>
            <a:lvl1pPr>
              <a:defRPr/>
            </a:lvl1pPr>
          </a:lstStyle>
          <a:p>
            <a:fld id="{1B9222FC-D5E2-43FE-8268-E3A116454B2C}" type="slidenum">
              <a:rPr lang="sv-SE" altLang="sv-SE"/>
              <a:pPr/>
              <a:t>‹#›</a:t>
            </a:fld>
            <a:endParaRPr lang="sv-SE" altLang="sv-SE"/>
          </a:p>
        </p:txBody>
      </p:sp>
    </p:spTree>
    <p:extLst>
      <p:ext uri="{BB962C8B-B14F-4D97-AF65-F5344CB8AC3E}">
        <p14:creationId xmlns:p14="http://schemas.microsoft.com/office/powerpoint/2010/main" val="4130125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Platshållare för rubrik 1"/>
          <p:cNvSpPr>
            <a:spLocks noGrp="1"/>
          </p:cNvSpPr>
          <p:nvPr>
            <p:ph type="title"/>
          </p:nvPr>
        </p:nvSpPr>
        <p:spPr bwMode="auto">
          <a:xfrm>
            <a:off x="1775885" y="100013"/>
            <a:ext cx="1020444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sv-SE"/>
              <a:t>Klicka här för att ändra format</a:t>
            </a:r>
          </a:p>
        </p:txBody>
      </p:sp>
      <p:sp>
        <p:nvSpPr>
          <p:cNvPr id="1027" name="Platshållare för text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p>
        </p:txBody>
      </p:sp>
      <p:sp>
        <p:nvSpPr>
          <p:cNvPr id="4" name="Platshållare för datum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r>
              <a:rPr lang="sv-SE"/>
              <a:t>2022-03-17</a:t>
            </a:r>
          </a:p>
        </p:txBody>
      </p:sp>
      <p:sp>
        <p:nvSpPr>
          <p:cNvPr id="5" name="Platshållare för sidfot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sv-SE"/>
              <a:t>Svenska Intensivvårdsregistret - SIR</a:t>
            </a:r>
          </a:p>
        </p:txBody>
      </p:sp>
      <p:sp>
        <p:nvSpPr>
          <p:cNvPr id="6" name="Platshållare för bildnumm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571D8F93-925F-4934-B191-201E268138DF}" type="slidenum">
              <a:rPr lang="sv-SE" altLang="sv-SE"/>
              <a:pPr/>
              <a:t>‹#›</a:t>
            </a:fld>
            <a:endParaRPr lang="sv-SE" altLang="sv-SE"/>
          </a:p>
        </p:txBody>
      </p:sp>
      <p:pic>
        <p:nvPicPr>
          <p:cNvPr id="1031" name="Bildobjekt 1"/>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219200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objekt 2"/>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19336" y="100013"/>
            <a:ext cx="1193294" cy="1124714"/>
          </a:xfrm>
          <a:prstGeom prst="rect">
            <a:avLst/>
          </a:prstGeom>
        </p:spPr>
      </p:pic>
    </p:spTree>
    <p:extLst>
      <p:ext uri="{BB962C8B-B14F-4D97-AF65-F5344CB8AC3E}">
        <p14:creationId xmlns:p14="http://schemas.microsoft.com/office/powerpoint/2010/main" val="22977123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p:txStyles>
    <p:titleStyle>
      <a:lvl1pPr algn="ctr" rtl="0" eaLnBrk="1" fontAlgn="base" hangingPunct="1">
        <a:spcBef>
          <a:spcPct val="0"/>
        </a:spcBef>
        <a:spcAft>
          <a:spcPct val="0"/>
        </a:spcAft>
        <a:defRPr sz="4400" kern="1200">
          <a:solidFill>
            <a:schemeClr val="bg1"/>
          </a:solidFill>
          <a:latin typeface="+mj-lt"/>
          <a:ea typeface="+mj-ea"/>
          <a:cs typeface="+mj-cs"/>
        </a:defRPr>
      </a:lvl1pPr>
      <a:lvl2pPr algn="ctr" rtl="0" eaLnBrk="1" fontAlgn="base" hangingPunct="1">
        <a:spcBef>
          <a:spcPct val="0"/>
        </a:spcBef>
        <a:spcAft>
          <a:spcPct val="0"/>
        </a:spcAft>
        <a:defRPr sz="4400">
          <a:solidFill>
            <a:schemeClr val="bg1"/>
          </a:solidFill>
          <a:latin typeface="Calibri" pitchFamily="34" charset="0"/>
        </a:defRPr>
      </a:lvl2pPr>
      <a:lvl3pPr algn="ctr" rtl="0" eaLnBrk="1" fontAlgn="base" hangingPunct="1">
        <a:spcBef>
          <a:spcPct val="0"/>
        </a:spcBef>
        <a:spcAft>
          <a:spcPct val="0"/>
        </a:spcAft>
        <a:defRPr sz="4400">
          <a:solidFill>
            <a:schemeClr val="bg1"/>
          </a:solidFill>
          <a:latin typeface="Calibri" pitchFamily="34" charset="0"/>
        </a:defRPr>
      </a:lvl3pPr>
      <a:lvl4pPr algn="ctr" rtl="0" eaLnBrk="1" fontAlgn="base" hangingPunct="1">
        <a:spcBef>
          <a:spcPct val="0"/>
        </a:spcBef>
        <a:spcAft>
          <a:spcPct val="0"/>
        </a:spcAft>
        <a:defRPr sz="4400">
          <a:solidFill>
            <a:schemeClr val="bg1"/>
          </a:solidFill>
          <a:latin typeface="Calibri" pitchFamily="34" charset="0"/>
        </a:defRPr>
      </a:lvl4pPr>
      <a:lvl5pPr algn="ctr" rtl="0" eaLnBrk="1" fontAlgn="base" hangingPunct="1">
        <a:spcBef>
          <a:spcPct val="0"/>
        </a:spcBef>
        <a:spcAft>
          <a:spcPct val="0"/>
        </a:spcAft>
        <a:defRPr sz="4400">
          <a:solidFill>
            <a:schemeClr val="bg1"/>
          </a:solidFill>
          <a:latin typeface="Calibri" pitchFamily="34" charset="0"/>
        </a:defRPr>
      </a:lvl5pPr>
      <a:lvl6pPr marL="457200" algn="ctr" rtl="0" eaLnBrk="1" fontAlgn="base" hangingPunct="1">
        <a:spcBef>
          <a:spcPct val="0"/>
        </a:spcBef>
        <a:spcAft>
          <a:spcPct val="0"/>
        </a:spcAft>
        <a:defRPr sz="4400">
          <a:solidFill>
            <a:schemeClr val="bg1"/>
          </a:solidFill>
          <a:latin typeface="Calibri" pitchFamily="34" charset="0"/>
        </a:defRPr>
      </a:lvl6pPr>
      <a:lvl7pPr marL="914400" algn="ctr" rtl="0" eaLnBrk="1" fontAlgn="base" hangingPunct="1">
        <a:spcBef>
          <a:spcPct val="0"/>
        </a:spcBef>
        <a:spcAft>
          <a:spcPct val="0"/>
        </a:spcAft>
        <a:defRPr sz="4400">
          <a:solidFill>
            <a:schemeClr val="bg1"/>
          </a:solidFill>
          <a:latin typeface="Calibri" pitchFamily="34" charset="0"/>
        </a:defRPr>
      </a:lvl7pPr>
      <a:lvl8pPr marL="1371600" algn="ctr" rtl="0" eaLnBrk="1" fontAlgn="base" hangingPunct="1">
        <a:spcBef>
          <a:spcPct val="0"/>
        </a:spcBef>
        <a:spcAft>
          <a:spcPct val="0"/>
        </a:spcAft>
        <a:defRPr sz="4400">
          <a:solidFill>
            <a:schemeClr val="bg1"/>
          </a:solidFill>
          <a:latin typeface="Calibri" pitchFamily="34" charset="0"/>
        </a:defRPr>
      </a:lvl8pPr>
      <a:lvl9pPr marL="1828800" algn="ctr" rtl="0" eaLnBrk="1" fontAlgn="base" hangingPunct="1">
        <a:spcBef>
          <a:spcPct val="0"/>
        </a:spcBef>
        <a:spcAft>
          <a:spcPct val="0"/>
        </a:spcAft>
        <a:defRPr sz="4400">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8674" name="Bildobjekt 1"/>
          <p:cNvPicPr>
            <a:picLocks noChangeAspect="1"/>
          </p:cNvPicPr>
          <p:nvPr/>
        </p:nvPicPr>
        <p:blipFill>
          <a:blip r:embed="rId13" cstate="print"/>
          <a:srcRect/>
          <a:stretch>
            <a:fillRect/>
          </a:stretch>
        </p:blipFill>
        <p:spPr bwMode="auto">
          <a:xfrm>
            <a:off x="0" y="0"/>
            <a:ext cx="12192000" cy="1341438"/>
          </a:xfrm>
          <a:prstGeom prst="rect">
            <a:avLst/>
          </a:prstGeom>
          <a:noFill/>
          <a:ln w="9525">
            <a:noFill/>
            <a:miter lim="800000"/>
            <a:headEnd/>
            <a:tailEnd/>
          </a:ln>
        </p:spPr>
      </p:pic>
      <p:sp>
        <p:nvSpPr>
          <p:cNvPr id="28675" name="Platshållare för rubrik 1"/>
          <p:cNvSpPr>
            <a:spLocks noGrp="1"/>
          </p:cNvSpPr>
          <p:nvPr>
            <p:ph type="title"/>
          </p:nvPr>
        </p:nvSpPr>
        <p:spPr bwMode="auto">
          <a:xfrm>
            <a:off x="1737784" y="98425"/>
            <a:ext cx="9946216"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v-SE"/>
              <a:t>Klicka här för att ändra format</a:t>
            </a:r>
          </a:p>
        </p:txBody>
      </p:sp>
      <p:sp>
        <p:nvSpPr>
          <p:cNvPr id="28676" name="Platshållare för text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r>
              <a:rPr lang="sv-SE"/>
              <a:t>2022-03-17</a:t>
            </a:r>
          </a:p>
        </p:txBody>
      </p:sp>
      <p:sp>
        <p:nvSpPr>
          <p:cNvPr id="5" name="Platshållare för sidfot 4"/>
          <p:cNvSpPr>
            <a:spLocks noGrp="1"/>
          </p:cNvSpPr>
          <p:nvPr>
            <p:ph type="ftr" sz="quarter" idx="3"/>
          </p:nvPr>
        </p:nvSpPr>
        <p:spPr>
          <a:xfrm>
            <a:off x="4165600" y="6356351"/>
            <a:ext cx="38608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r>
              <a:rPr lang="sv-SE"/>
              <a:t>Svenska Intensivvårdsregistret - SIR</a:t>
            </a:r>
          </a:p>
        </p:txBody>
      </p:sp>
      <p:sp>
        <p:nvSpPr>
          <p:cNvPr id="6" name="Platshållare för bildnumm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9F4C5A64-7BEA-4B84-B044-9C525E22B2BC}" type="slidenum">
              <a:rPr lang="sv-SE"/>
              <a:pPr>
                <a:defRPr/>
              </a:pPr>
              <a:t>‹#›</a:t>
            </a:fld>
            <a:endParaRPr lang="sv-SE"/>
          </a:p>
        </p:txBody>
      </p:sp>
      <p:pic>
        <p:nvPicPr>
          <p:cNvPr id="28680" name="Bildobjekt 1"/>
          <p:cNvPicPr>
            <a:picLocks noChangeAspect="1"/>
          </p:cNvPicPr>
          <p:nvPr/>
        </p:nvPicPr>
        <p:blipFill>
          <a:blip r:embed="rId14" cstate="print"/>
          <a:srcRect/>
          <a:stretch>
            <a:fillRect/>
          </a:stretch>
        </p:blipFill>
        <p:spPr bwMode="auto">
          <a:xfrm>
            <a:off x="31751" y="-9525"/>
            <a:ext cx="1591733" cy="1123950"/>
          </a:xfrm>
          <a:prstGeom prst="rect">
            <a:avLst/>
          </a:prstGeom>
          <a:noFill/>
          <a:ln w="9525">
            <a:noFill/>
            <a:miter lim="800000"/>
            <a:headEnd/>
            <a:tailEnd/>
          </a:ln>
        </p:spPr>
      </p:pic>
    </p:spTree>
    <p:extLst>
      <p:ext uri="{BB962C8B-B14F-4D97-AF65-F5344CB8AC3E}">
        <p14:creationId xmlns:p14="http://schemas.microsoft.com/office/powerpoint/2010/main" val="356722336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p:txStyles>
    <p:title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Calibri" pitchFamily="34" charset="0"/>
        </a:defRPr>
      </a:lvl2pPr>
      <a:lvl3pPr algn="ctr" rtl="0" eaLnBrk="0" fontAlgn="base" hangingPunct="0">
        <a:spcBef>
          <a:spcPct val="0"/>
        </a:spcBef>
        <a:spcAft>
          <a:spcPct val="0"/>
        </a:spcAft>
        <a:defRPr sz="4400">
          <a:solidFill>
            <a:schemeClr val="bg1"/>
          </a:solidFill>
          <a:latin typeface="Calibri" pitchFamily="34" charset="0"/>
        </a:defRPr>
      </a:lvl3pPr>
      <a:lvl4pPr algn="ctr" rtl="0" eaLnBrk="0" fontAlgn="base" hangingPunct="0">
        <a:spcBef>
          <a:spcPct val="0"/>
        </a:spcBef>
        <a:spcAft>
          <a:spcPct val="0"/>
        </a:spcAft>
        <a:defRPr sz="4400">
          <a:solidFill>
            <a:schemeClr val="bg1"/>
          </a:solidFill>
          <a:latin typeface="Calibri" pitchFamily="34" charset="0"/>
        </a:defRPr>
      </a:lvl4pPr>
      <a:lvl5pPr algn="ctr" rtl="0" eaLnBrk="0" fontAlgn="base" hangingPunct="0">
        <a:spcBef>
          <a:spcPct val="0"/>
        </a:spcBef>
        <a:spcAft>
          <a:spcPct val="0"/>
        </a:spcAft>
        <a:defRPr sz="4400">
          <a:solidFill>
            <a:schemeClr val="bg1"/>
          </a:solidFill>
          <a:latin typeface="Calibri" pitchFamily="34" charset="0"/>
        </a:defRPr>
      </a:lvl5pPr>
      <a:lvl6pPr marL="457200" algn="ctr" rtl="0" eaLnBrk="1" fontAlgn="base" hangingPunct="1">
        <a:spcBef>
          <a:spcPct val="0"/>
        </a:spcBef>
        <a:spcAft>
          <a:spcPct val="0"/>
        </a:spcAft>
        <a:defRPr sz="4400">
          <a:solidFill>
            <a:schemeClr val="bg1"/>
          </a:solidFill>
          <a:latin typeface="Calibri" pitchFamily="34" charset="0"/>
        </a:defRPr>
      </a:lvl6pPr>
      <a:lvl7pPr marL="914400" algn="ctr" rtl="0" eaLnBrk="1" fontAlgn="base" hangingPunct="1">
        <a:spcBef>
          <a:spcPct val="0"/>
        </a:spcBef>
        <a:spcAft>
          <a:spcPct val="0"/>
        </a:spcAft>
        <a:defRPr sz="4400">
          <a:solidFill>
            <a:schemeClr val="bg1"/>
          </a:solidFill>
          <a:latin typeface="Calibri" pitchFamily="34" charset="0"/>
        </a:defRPr>
      </a:lvl7pPr>
      <a:lvl8pPr marL="1371600" algn="ctr" rtl="0" eaLnBrk="1" fontAlgn="base" hangingPunct="1">
        <a:spcBef>
          <a:spcPct val="0"/>
        </a:spcBef>
        <a:spcAft>
          <a:spcPct val="0"/>
        </a:spcAft>
        <a:defRPr sz="4400">
          <a:solidFill>
            <a:schemeClr val="bg1"/>
          </a:solidFill>
          <a:latin typeface="Calibri" pitchFamily="34" charset="0"/>
        </a:defRPr>
      </a:lvl8pPr>
      <a:lvl9pPr marL="1828800" algn="ctr" rtl="0" eaLnBrk="1" fontAlgn="base" hangingPunct="1">
        <a:spcBef>
          <a:spcPct val="0"/>
        </a:spcBef>
        <a:spcAft>
          <a:spcPct val="0"/>
        </a:spcAft>
        <a:defRPr sz="4400">
          <a:solidFill>
            <a:schemeClr val="bg1"/>
          </a:solidFill>
          <a:latin typeface="Calibri" pitchFamily="34" charset="0"/>
        </a:defRPr>
      </a:lvl9pPr>
    </p:titleStyle>
    <p:bodyStyle>
      <a:lvl1pPr marL="342900" indent="-342900" algn="l" rtl="0" eaLnBrk="0" fontAlgn="base" hangingPunct="0">
        <a:spcBef>
          <a:spcPct val="20000"/>
        </a:spcBef>
        <a:spcAft>
          <a:spcPct val="0"/>
        </a:spcAft>
        <a:buFont typeface="Wingdings" pitchFamily="2"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oleObject" Target="../embeddings/oleObject4.bin"/><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oleObject" Target="../embeddings/oleObject4.bin"/><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oleObject" Target="../embeddings/oleObject4.bin"/><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oleObject" Target="../embeddings/oleObject5.bin"/><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oleObject" Target="../embeddings/oleObject6.bin"/><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oleObject" Target="../embeddings/oleObject7.bin"/><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oleObject" Target="../embeddings/oleObject8.bin"/><Relationship Id="rId1" Type="http://schemas.openxmlformats.org/officeDocument/2006/relationships/slideLayout" Target="../slideLayouts/slideLayout2.xml"/><Relationship Id="rId5" Type="http://schemas.openxmlformats.org/officeDocument/2006/relationships/image" Target="../media/image11.emf"/><Relationship Id="rId4" Type="http://schemas.openxmlformats.org/officeDocument/2006/relationships/oleObject" Target="../embeddings/oleObject9.bin"/></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oleObject" Target="../embeddings/oleObject2.bin"/><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ubrik 1"/>
          <p:cNvSpPr>
            <a:spLocks noGrp="1"/>
          </p:cNvSpPr>
          <p:nvPr>
            <p:ph type="ctrTitle"/>
          </p:nvPr>
        </p:nvSpPr>
        <p:spPr/>
        <p:txBody>
          <a:bodyPr/>
          <a:lstStyle/>
          <a:p>
            <a:r>
              <a:rPr lang="sv-SE" altLang="sv-SE" dirty="0"/>
              <a:t>Årsmöte Svenska Intensivvårdsregistret</a:t>
            </a:r>
            <a:br>
              <a:rPr lang="sv-SE" altLang="sv-SE" dirty="0"/>
            </a:br>
            <a:r>
              <a:rPr lang="sv-SE" altLang="sv-SE" dirty="0"/>
              <a:t> för verksamhetsåret 2021</a:t>
            </a:r>
          </a:p>
        </p:txBody>
      </p:sp>
      <p:sp>
        <p:nvSpPr>
          <p:cNvPr id="4099" name="Underrubrik 2"/>
          <p:cNvSpPr>
            <a:spLocks noGrp="1"/>
          </p:cNvSpPr>
          <p:nvPr>
            <p:ph type="subTitle" idx="1"/>
          </p:nvPr>
        </p:nvSpPr>
        <p:spPr/>
        <p:txBody>
          <a:bodyPr/>
          <a:lstStyle/>
          <a:p>
            <a:r>
              <a:rPr lang="sv-SE" altLang="sv-SE" dirty="0"/>
              <a:t>2022-03-17, 16:00 – 17:00</a:t>
            </a:r>
          </a:p>
          <a:p>
            <a:r>
              <a:rPr lang="sv-SE" altLang="sv-SE" dirty="0"/>
              <a:t>Årsmötet genomförs digitalt via Teams</a:t>
            </a:r>
          </a:p>
          <a:p>
            <a:r>
              <a:rPr lang="sv-SE" altLang="sv-SE" dirty="0"/>
              <a:t>Johnny Hillgren, Göran Karlström</a:t>
            </a:r>
          </a:p>
        </p:txBody>
      </p:sp>
      <p:sp>
        <p:nvSpPr>
          <p:cNvPr id="2" name="Platshållare för datum 1">
            <a:extLst>
              <a:ext uri="{FF2B5EF4-FFF2-40B4-BE49-F238E27FC236}">
                <a16:creationId xmlns:a16="http://schemas.microsoft.com/office/drawing/2014/main" id="{75206B78-7B04-DB45-B4B8-218FEC8776A5}"/>
              </a:ext>
            </a:extLst>
          </p:cNvPr>
          <p:cNvSpPr>
            <a:spLocks noGrp="1"/>
          </p:cNvSpPr>
          <p:nvPr>
            <p:ph type="dt" sz="half" idx="10"/>
          </p:nvPr>
        </p:nvSpPr>
        <p:spPr/>
        <p:txBody>
          <a:bodyPr/>
          <a:lstStyle/>
          <a:p>
            <a:pPr>
              <a:defRPr/>
            </a:pPr>
            <a:r>
              <a:rPr lang="sv-SE"/>
              <a:t>2022-03-17</a:t>
            </a:r>
          </a:p>
        </p:txBody>
      </p:sp>
      <p:sp>
        <p:nvSpPr>
          <p:cNvPr id="3" name="Platshållare för sidfot 2">
            <a:extLst>
              <a:ext uri="{FF2B5EF4-FFF2-40B4-BE49-F238E27FC236}">
                <a16:creationId xmlns:a16="http://schemas.microsoft.com/office/drawing/2014/main" id="{8A288A4B-0C42-4D4F-87DC-48310007BAEC}"/>
              </a:ext>
            </a:extLst>
          </p:cNvPr>
          <p:cNvSpPr>
            <a:spLocks noGrp="1"/>
          </p:cNvSpPr>
          <p:nvPr>
            <p:ph type="ftr" sz="quarter" idx="11"/>
          </p:nvPr>
        </p:nvSpPr>
        <p:spPr/>
        <p:txBody>
          <a:bodyPr/>
          <a:lstStyle/>
          <a:p>
            <a:pPr>
              <a:defRPr/>
            </a:pPr>
            <a:r>
              <a:rPr lang="sv-SE"/>
              <a:t>Svenska Intensivvårdsregistret - SIR</a:t>
            </a:r>
          </a:p>
        </p:txBody>
      </p:sp>
      <p:sp>
        <p:nvSpPr>
          <p:cNvPr id="4" name="Platshållare för bildnummer 3">
            <a:extLst>
              <a:ext uri="{FF2B5EF4-FFF2-40B4-BE49-F238E27FC236}">
                <a16:creationId xmlns:a16="http://schemas.microsoft.com/office/drawing/2014/main" id="{395BB0A7-6937-1D45-804A-B00877780E1D}"/>
              </a:ext>
            </a:extLst>
          </p:cNvPr>
          <p:cNvSpPr>
            <a:spLocks noGrp="1"/>
          </p:cNvSpPr>
          <p:nvPr>
            <p:ph type="sldNum" sz="quarter" idx="12"/>
          </p:nvPr>
        </p:nvSpPr>
        <p:spPr/>
        <p:txBody>
          <a:bodyPr/>
          <a:lstStyle/>
          <a:p>
            <a:fld id="{2D22DB25-00C5-4A61-A0E0-7BE80FAE94CB}" type="slidenum">
              <a:rPr lang="sv-SE" altLang="sv-SE" smtClean="0"/>
              <a:pPr/>
              <a:t>1</a:t>
            </a:fld>
            <a:endParaRPr lang="sv-SE" altLang="sv-SE"/>
          </a:p>
        </p:txBody>
      </p:sp>
    </p:spTree>
    <p:extLst>
      <p:ext uri="{BB962C8B-B14F-4D97-AF65-F5344CB8AC3E}">
        <p14:creationId xmlns:p14="http://schemas.microsoft.com/office/powerpoint/2010/main" val="1275776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DDE7089-FF96-4799-8641-E5DA54C6122B}"/>
              </a:ext>
            </a:extLst>
          </p:cNvPr>
          <p:cNvSpPr>
            <a:spLocks noGrp="1"/>
          </p:cNvSpPr>
          <p:nvPr>
            <p:ph type="title"/>
          </p:nvPr>
        </p:nvSpPr>
        <p:spPr/>
        <p:txBody>
          <a:bodyPr/>
          <a:lstStyle/>
          <a:p>
            <a:r>
              <a:rPr lang="sv-SE" dirty="0"/>
              <a:t>7a. Ekonomi 2021 - </a:t>
            </a:r>
            <a:r>
              <a:rPr lang="sv-SE" dirty="0" err="1"/>
              <a:t>Ugifter</a:t>
            </a:r>
            <a:endParaRPr lang="sv-SE" dirty="0"/>
          </a:p>
        </p:txBody>
      </p:sp>
      <p:sp>
        <p:nvSpPr>
          <p:cNvPr id="4" name="Platshållare för datum 3">
            <a:extLst>
              <a:ext uri="{FF2B5EF4-FFF2-40B4-BE49-F238E27FC236}">
                <a16:creationId xmlns:a16="http://schemas.microsoft.com/office/drawing/2014/main" id="{A19B6AD1-1E43-465D-A006-EE31E9670887}"/>
              </a:ext>
            </a:extLst>
          </p:cNvPr>
          <p:cNvSpPr>
            <a:spLocks noGrp="1"/>
          </p:cNvSpPr>
          <p:nvPr>
            <p:ph type="dt" sz="half" idx="10"/>
          </p:nvPr>
        </p:nvSpPr>
        <p:spPr/>
        <p:txBody>
          <a:bodyPr/>
          <a:lstStyle/>
          <a:p>
            <a:pPr>
              <a:defRPr/>
            </a:pPr>
            <a:r>
              <a:rPr lang="sv-SE"/>
              <a:t>2022-03-17</a:t>
            </a:r>
          </a:p>
        </p:txBody>
      </p:sp>
      <p:sp>
        <p:nvSpPr>
          <p:cNvPr id="5" name="Platshållare för sidfot 4">
            <a:extLst>
              <a:ext uri="{FF2B5EF4-FFF2-40B4-BE49-F238E27FC236}">
                <a16:creationId xmlns:a16="http://schemas.microsoft.com/office/drawing/2014/main" id="{3A84B48F-8BE5-48A2-85A8-8454D5AC6B8C}"/>
              </a:ext>
            </a:extLst>
          </p:cNvPr>
          <p:cNvSpPr>
            <a:spLocks noGrp="1"/>
          </p:cNvSpPr>
          <p:nvPr>
            <p:ph type="ftr" sz="quarter" idx="11"/>
          </p:nvPr>
        </p:nvSpPr>
        <p:spPr/>
        <p:txBody>
          <a:bodyPr/>
          <a:lstStyle/>
          <a:p>
            <a:pPr>
              <a:defRPr/>
            </a:pPr>
            <a:r>
              <a:rPr lang="sv-SE"/>
              <a:t>Svenska Intensivvårdsregistret - SIR</a:t>
            </a:r>
          </a:p>
        </p:txBody>
      </p:sp>
      <p:sp>
        <p:nvSpPr>
          <p:cNvPr id="6" name="Platshållare för bildnummer 5">
            <a:extLst>
              <a:ext uri="{FF2B5EF4-FFF2-40B4-BE49-F238E27FC236}">
                <a16:creationId xmlns:a16="http://schemas.microsoft.com/office/drawing/2014/main" id="{9AAD9036-FEF7-4E5D-A42C-F4F7A73C2174}"/>
              </a:ext>
            </a:extLst>
          </p:cNvPr>
          <p:cNvSpPr>
            <a:spLocks noGrp="1"/>
          </p:cNvSpPr>
          <p:nvPr>
            <p:ph type="sldNum" sz="quarter" idx="12"/>
          </p:nvPr>
        </p:nvSpPr>
        <p:spPr/>
        <p:txBody>
          <a:bodyPr/>
          <a:lstStyle/>
          <a:p>
            <a:fld id="{571D8F93-925F-4934-B191-201E268138DF}" type="slidenum">
              <a:rPr lang="sv-SE" altLang="sv-SE" smtClean="0"/>
              <a:pPr/>
              <a:t>10</a:t>
            </a:fld>
            <a:endParaRPr lang="sv-SE" altLang="sv-SE"/>
          </a:p>
        </p:txBody>
      </p:sp>
      <p:graphicFrame>
        <p:nvGraphicFramePr>
          <p:cNvPr id="11" name="Platshållare för innehåll 10">
            <a:extLst>
              <a:ext uri="{FF2B5EF4-FFF2-40B4-BE49-F238E27FC236}">
                <a16:creationId xmlns:a16="http://schemas.microsoft.com/office/drawing/2014/main" id="{65AD7860-8C76-496C-B6B9-49245DEFCA0D}"/>
              </a:ext>
            </a:extLst>
          </p:cNvPr>
          <p:cNvGraphicFramePr>
            <a:graphicFrameLocks noGrp="1"/>
          </p:cNvGraphicFramePr>
          <p:nvPr>
            <p:ph idx="1"/>
            <p:extLst>
              <p:ext uri="{D42A27DB-BD31-4B8C-83A1-F6EECF244321}">
                <p14:modId xmlns:p14="http://schemas.microsoft.com/office/powerpoint/2010/main" val="3298243193"/>
              </p:ext>
            </p:extLst>
          </p:nvPr>
        </p:nvGraphicFramePr>
        <p:xfrm>
          <a:off x="2771191" y="1446245"/>
          <a:ext cx="6596743" cy="4910097"/>
        </p:xfrm>
        <a:graphic>
          <a:graphicData uri="http://schemas.openxmlformats.org/drawingml/2006/table">
            <a:tbl>
              <a:tblPr/>
              <a:tblGrid>
                <a:gridCol w="1623551">
                  <a:extLst>
                    <a:ext uri="{9D8B030D-6E8A-4147-A177-3AD203B41FA5}">
                      <a16:colId xmlns:a16="http://schemas.microsoft.com/office/drawing/2014/main" val="3623088296"/>
                    </a:ext>
                  </a:extLst>
                </a:gridCol>
                <a:gridCol w="3349641">
                  <a:extLst>
                    <a:ext uri="{9D8B030D-6E8A-4147-A177-3AD203B41FA5}">
                      <a16:colId xmlns:a16="http://schemas.microsoft.com/office/drawing/2014/main" val="2579395751"/>
                    </a:ext>
                  </a:extLst>
                </a:gridCol>
                <a:gridCol w="1623551">
                  <a:extLst>
                    <a:ext uri="{9D8B030D-6E8A-4147-A177-3AD203B41FA5}">
                      <a16:colId xmlns:a16="http://schemas.microsoft.com/office/drawing/2014/main" val="1151764261"/>
                    </a:ext>
                  </a:extLst>
                </a:gridCol>
              </a:tblGrid>
              <a:tr h="257073">
                <a:tc>
                  <a:txBody>
                    <a:bodyPr/>
                    <a:lstStyle/>
                    <a:p>
                      <a:pPr algn="l" fontAlgn="b"/>
                      <a:r>
                        <a:rPr lang="sv-SE" sz="1100" b="0" i="0" u="none" strike="noStrike">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sv-SE" sz="1100" b="0" i="0" u="none" strike="noStrike">
                          <a:effectLst/>
                          <a:latin typeface="Calibri" panose="020F0502020204030204" pitchFamily="34" charset="0"/>
                        </a:rPr>
                        <a:t> </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sv-SE" sz="1100" b="0" i="0" u="none" strike="noStrike">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566062696"/>
                  </a:ext>
                </a:extLst>
              </a:tr>
              <a:tr h="257073">
                <a:tc gridSpan="2">
                  <a:txBody>
                    <a:bodyPr/>
                    <a:lstStyle/>
                    <a:p>
                      <a:pPr algn="l" fontAlgn="b"/>
                      <a:r>
                        <a:rPr lang="sv-SE" sz="1100" b="1" i="0" u="none" strike="noStrike">
                          <a:effectLst/>
                          <a:latin typeface="Calibri" panose="020F0502020204030204" pitchFamily="34" charset="0"/>
                        </a:rPr>
                        <a:t>Disponerade medel</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sv-SE"/>
                    </a:p>
                  </a:txBody>
                  <a:tcPr/>
                </a:tc>
                <a:tc>
                  <a:txBody>
                    <a:bodyPr/>
                    <a:lstStyle/>
                    <a:p>
                      <a:pPr algn="l" fontAlgn="b"/>
                      <a:r>
                        <a:rPr lang="sv-SE" sz="1100" b="0" i="0" u="none" strike="noStrike">
                          <a:effectLst/>
                          <a:latin typeface="Calibri" panose="020F0502020204030204" pitchFamily="34" charset="0"/>
                        </a:rPr>
                        <a:t>-          5 712 308,80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283167395"/>
                  </a:ext>
                </a:extLst>
              </a:tr>
              <a:tr h="257073">
                <a:tc>
                  <a:txBody>
                    <a:bodyPr/>
                    <a:lstStyle/>
                    <a:p>
                      <a:pPr algn="l" fontAlgn="b"/>
                      <a:r>
                        <a:rPr lang="sv-SE" sz="1100" b="1" i="0" u="none" strike="noStrike">
                          <a:effectLst/>
                          <a:latin typeface="Calibri" panose="020F0502020204030204" pitchFamily="34" charset="0"/>
                        </a:rPr>
                        <a:t> - varav till</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sv-SE" sz="1100" b="0" i="0" u="none" strike="noStrike">
                          <a:effectLst/>
                          <a:latin typeface="Calibri" panose="020F0502020204030204" pitchFamily="34" charset="0"/>
                        </a:rPr>
                        <a:t>Löner</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sv-SE" sz="1100" b="0" i="0" u="none" strike="noStrike">
                          <a:effectLst/>
                          <a:latin typeface="Calibri" panose="020F0502020204030204" pitchFamily="34" charset="0"/>
                        </a:rPr>
                        <a:t>-             199 990,85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874604390"/>
                  </a:ext>
                </a:extLst>
              </a:tr>
              <a:tr h="257073">
                <a:tc>
                  <a:txBody>
                    <a:bodyPr/>
                    <a:lstStyle/>
                    <a:p>
                      <a:pPr algn="l" fontAlgn="b"/>
                      <a:r>
                        <a:rPr lang="sv-SE" sz="1100" b="1" i="0" u="none" strike="noStrike">
                          <a:effectLst/>
                          <a:latin typeface="Calibri" panose="020F0502020204030204" pitchFamily="34" charset="0"/>
                        </a:rPr>
                        <a:t> - varav till</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sv-SE" sz="1100" b="0" i="0" u="none" strike="noStrike">
                          <a:effectLst/>
                          <a:latin typeface="Calibri" panose="020F0502020204030204" pitchFamily="34" charset="0"/>
                        </a:rPr>
                        <a:t>Kurser och konferenser</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sv-SE" sz="1100" b="0" i="0" u="none" strike="noStrike">
                          <a:effectLst/>
                          <a:latin typeface="Calibri" panose="020F0502020204030204" pitchFamily="34" charset="0"/>
                        </a:rPr>
                        <a:t>-                13 590,00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018549684"/>
                  </a:ext>
                </a:extLst>
              </a:tr>
              <a:tr h="257073">
                <a:tc>
                  <a:txBody>
                    <a:bodyPr/>
                    <a:lstStyle/>
                    <a:p>
                      <a:pPr algn="l" fontAlgn="b"/>
                      <a:r>
                        <a:rPr lang="sv-SE" sz="1100" b="1" i="0" u="none" strike="noStrike">
                          <a:effectLst/>
                          <a:latin typeface="Calibri" panose="020F0502020204030204" pitchFamily="34" charset="0"/>
                        </a:rPr>
                        <a:t> - varav till</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sv-SE" sz="1100" b="0" i="0" u="none" strike="noStrike">
                          <a:effectLst/>
                          <a:latin typeface="Calibri" panose="020F0502020204030204" pitchFamily="34" charset="0"/>
                        </a:rPr>
                        <a:t>Personalsociala åtgärder</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sv-SE" sz="1100" b="0" i="0" u="none" strike="noStrike">
                          <a:effectLst/>
                          <a:latin typeface="Calibri" panose="020F0502020204030204" pitchFamily="34" charset="0"/>
                        </a:rPr>
                        <a:t>                                -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4151234041"/>
                  </a:ext>
                </a:extLst>
              </a:tr>
              <a:tr h="257073">
                <a:tc>
                  <a:txBody>
                    <a:bodyPr/>
                    <a:lstStyle/>
                    <a:p>
                      <a:pPr algn="l" fontAlgn="b"/>
                      <a:r>
                        <a:rPr lang="sv-SE" sz="1100" b="1" i="0" u="none" strike="noStrike">
                          <a:effectLst/>
                          <a:latin typeface="Calibri" panose="020F0502020204030204" pitchFamily="34" charset="0"/>
                        </a:rPr>
                        <a:t> - varav till</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sv-SE" sz="1100" b="0" i="0" u="none" strike="noStrike">
                          <a:effectLst/>
                          <a:latin typeface="Calibri" panose="020F0502020204030204" pitchFamily="34" charset="0"/>
                        </a:rPr>
                        <a:t>Representation, intern och extern</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sv-SE" sz="1100" b="0" i="0" u="none" strike="noStrike">
                          <a:effectLst/>
                          <a:latin typeface="Calibri" panose="020F0502020204030204" pitchFamily="34" charset="0"/>
                        </a:rPr>
                        <a:t>-                  2 031,00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769250397"/>
                  </a:ext>
                </a:extLst>
              </a:tr>
              <a:tr h="257073">
                <a:tc>
                  <a:txBody>
                    <a:bodyPr/>
                    <a:lstStyle/>
                    <a:p>
                      <a:pPr algn="l" fontAlgn="b"/>
                      <a:r>
                        <a:rPr lang="sv-SE" sz="1100" b="1" i="0" u="none" strike="noStrike">
                          <a:effectLst/>
                          <a:latin typeface="Calibri" panose="020F0502020204030204" pitchFamily="34" charset="0"/>
                        </a:rPr>
                        <a:t> - varav till</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sv-SE" sz="1100" b="0" i="0" u="none" strike="noStrike">
                          <a:effectLst/>
                          <a:latin typeface="Calibri" panose="020F0502020204030204" pitchFamily="34" charset="0"/>
                        </a:rPr>
                        <a:t>Övriga personalkostnader</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sv-SE" sz="1100" b="0" i="0" u="none" strike="noStrike">
                          <a:effectLst/>
                          <a:latin typeface="Calibri" panose="020F0502020204030204" pitchFamily="34" charset="0"/>
                        </a:rPr>
                        <a:t>                                -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50276462"/>
                  </a:ext>
                </a:extLst>
              </a:tr>
              <a:tr h="257073">
                <a:tc>
                  <a:txBody>
                    <a:bodyPr/>
                    <a:lstStyle/>
                    <a:p>
                      <a:pPr algn="l" fontAlgn="b"/>
                      <a:r>
                        <a:rPr lang="sv-SE" sz="1100" b="1" i="0" u="none" strike="noStrike">
                          <a:effectLst/>
                          <a:latin typeface="Calibri" panose="020F0502020204030204" pitchFamily="34" charset="0"/>
                        </a:rPr>
                        <a:t> - varav till</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sv-SE" sz="1100" b="0" i="0" u="none" strike="noStrike">
                          <a:effectLst/>
                          <a:latin typeface="Calibri" panose="020F0502020204030204" pitchFamily="34" charset="0"/>
                        </a:rPr>
                        <a:t>Övriga verksamhetsanknutna tjänster</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sv-SE" sz="1100" b="0" i="0" u="none" strike="noStrike">
                          <a:effectLst/>
                          <a:latin typeface="Calibri" panose="020F0502020204030204" pitchFamily="34" charset="0"/>
                        </a:rPr>
                        <a:t>                                -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830646642"/>
                  </a:ext>
                </a:extLst>
              </a:tr>
              <a:tr h="257073">
                <a:tc>
                  <a:txBody>
                    <a:bodyPr/>
                    <a:lstStyle/>
                    <a:p>
                      <a:pPr algn="l" fontAlgn="b"/>
                      <a:r>
                        <a:rPr lang="sv-SE" sz="1100" b="1" i="0" u="none" strike="noStrike">
                          <a:effectLst/>
                          <a:latin typeface="Calibri" panose="020F0502020204030204" pitchFamily="34" charset="0"/>
                        </a:rPr>
                        <a:t> - varav till</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sv-SE" sz="1100" b="0" i="0" u="none" strike="noStrike">
                          <a:effectLst/>
                          <a:latin typeface="Calibri" panose="020F0502020204030204" pitchFamily="34" charset="0"/>
                        </a:rPr>
                        <a:t>Förbrukn inv o förbrukningsmaterial</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sv-SE" sz="1100" b="0" i="0" u="none" strike="noStrike">
                          <a:effectLst/>
                          <a:latin typeface="Calibri" panose="020F0502020204030204" pitchFamily="34" charset="0"/>
                        </a:rPr>
                        <a:t>-                93 309,75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635327978"/>
                  </a:ext>
                </a:extLst>
              </a:tr>
              <a:tr h="257073">
                <a:tc>
                  <a:txBody>
                    <a:bodyPr/>
                    <a:lstStyle/>
                    <a:p>
                      <a:pPr algn="l" fontAlgn="b"/>
                      <a:r>
                        <a:rPr lang="sv-SE" sz="1100" b="1" i="0" u="none" strike="noStrike">
                          <a:effectLst/>
                          <a:latin typeface="Calibri" panose="020F0502020204030204" pitchFamily="34" charset="0"/>
                        </a:rPr>
                        <a:t> - varav till</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sv-SE" sz="1100" b="0" i="0" u="none" strike="noStrike">
                          <a:effectLst/>
                          <a:latin typeface="Calibri" panose="020F0502020204030204" pitchFamily="34" charset="0"/>
                        </a:rPr>
                        <a:t>Resor och logi</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sv-SE" sz="1100" b="0" i="0" u="none" strike="noStrike">
                          <a:effectLst/>
                          <a:latin typeface="Calibri" panose="020F0502020204030204" pitchFamily="34" charset="0"/>
                        </a:rPr>
                        <a:t>-             116 842,86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399876137"/>
                  </a:ext>
                </a:extLst>
              </a:tr>
              <a:tr h="257073">
                <a:tc>
                  <a:txBody>
                    <a:bodyPr/>
                    <a:lstStyle/>
                    <a:p>
                      <a:pPr algn="l" fontAlgn="b"/>
                      <a:r>
                        <a:rPr lang="sv-SE" sz="1100" b="1" i="0" u="none" strike="noStrike">
                          <a:effectLst/>
                          <a:latin typeface="Calibri" panose="020F0502020204030204" pitchFamily="34" charset="0"/>
                        </a:rPr>
                        <a:t> - varav till</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sv-SE" sz="1100" b="0" i="0" u="none" strike="noStrike">
                          <a:effectLst/>
                          <a:latin typeface="Calibri" panose="020F0502020204030204" pitchFamily="34" charset="0"/>
                        </a:rPr>
                        <a:t>Litteratur, tryck</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sv-SE" sz="1100" b="0" i="0" u="none" strike="noStrike">
                          <a:effectLst/>
                          <a:latin typeface="Calibri" panose="020F0502020204030204" pitchFamily="34" charset="0"/>
                        </a:rPr>
                        <a:t>-                17 885,00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389155102"/>
                  </a:ext>
                </a:extLst>
              </a:tr>
              <a:tr h="257073">
                <a:tc>
                  <a:txBody>
                    <a:bodyPr/>
                    <a:lstStyle/>
                    <a:p>
                      <a:pPr algn="l" fontAlgn="b"/>
                      <a:r>
                        <a:rPr lang="sv-SE" sz="1100" b="1" i="0" u="none" strike="noStrike">
                          <a:effectLst/>
                          <a:latin typeface="Calibri" panose="020F0502020204030204" pitchFamily="34" charset="0"/>
                        </a:rPr>
                        <a:t> - varav till</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sv-SE" sz="1100" b="0" i="0" u="none" strike="noStrike">
                          <a:effectLst/>
                          <a:latin typeface="Calibri" panose="020F0502020204030204" pitchFamily="34" charset="0"/>
                        </a:rPr>
                        <a:t>Övr tele- och IT-kommunikation</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sv-SE" sz="1100" b="0" i="0" u="none" strike="noStrike">
                          <a:effectLst/>
                          <a:latin typeface="Calibri" panose="020F0502020204030204" pitchFamily="34" charset="0"/>
                        </a:rPr>
                        <a:t>                                -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116322621"/>
                  </a:ext>
                </a:extLst>
              </a:tr>
              <a:tr h="257073">
                <a:tc>
                  <a:txBody>
                    <a:bodyPr/>
                    <a:lstStyle/>
                    <a:p>
                      <a:pPr algn="l" fontAlgn="b"/>
                      <a:r>
                        <a:rPr lang="sv-SE" sz="1100" b="1" i="0" u="none" strike="noStrike">
                          <a:effectLst/>
                          <a:latin typeface="Calibri" panose="020F0502020204030204" pitchFamily="34" charset="0"/>
                        </a:rPr>
                        <a:t> - varav till</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sv-SE" sz="1100" b="0" i="0" u="none" strike="noStrike">
                          <a:effectLst/>
                          <a:latin typeface="Calibri" panose="020F0502020204030204" pitchFamily="34" charset="0"/>
                        </a:rPr>
                        <a:t>IT-licenser</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sv-SE" sz="1100" b="0" i="0" u="none" strike="noStrike">
                          <a:effectLst/>
                          <a:latin typeface="Calibri" panose="020F0502020204030204" pitchFamily="34" charset="0"/>
                        </a:rPr>
                        <a:t>-                51 837,22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858585903"/>
                  </a:ext>
                </a:extLst>
              </a:tr>
              <a:tr h="257073">
                <a:tc>
                  <a:txBody>
                    <a:bodyPr/>
                    <a:lstStyle/>
                    <a:p>
                      <a:pPr algn="l" fontAlgn="b"/>
                      <a:r>
                        <a:rPr lang="sv-SE" sz="1100" b="1" i="0" u="none" strike="noStrike">
                          <a:effectLst/>
                          <a:latin typeface="Calibri" panose="020F0502020204030204" pitchFamily="34" charset="0"/>
                        </a:rPr>
                        <a:t> - varav till</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sv-SE" sz="1100" b="0" i="0" u="none" strike="noStrike">
                          <a:effectLst/>
                          <a:latin typeface="Calibri" panose="020F0502020204030204" pitchFamily="34" charset="0"/>
                        </a:rPr>
                        <a:t>IT-tjänster</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sv-SE" sz="1100" b="0" i="0" u="none" strike="noStrike">
                          <a:effectLst/>
                          <a:latin typeface="Calibri" panose="020F0502020204030204" pitchFamily="34" charset="0"/>
                        </a:rPr>
                        <a:t>-          3 188 842,68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4034859466"/>
                  </a:ext>
                </a:extLst>
              </a:tr>
              <a:tr h="257073">
                <a:tc>
                  <a:txBody>
                    <a:bodyPr/>
                    <a:lstStyle/>
                    <a:p>
                      <a:pPr algn="l" fontAlgn="b"/>
                      <a:r>
                        <a:rPr lang="sv-SE" sz="1100" b="1" i="0" u="none" strike="noStrike">
                          <a:effectLst/>
                          <a:latin typeface="Calibri" panose="020F0502020204030204" pitchFamily="34" charset="0"/>
                        </a:rPr>
                        <a:t> - varav till</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sv-SE" sz="1100" b="0" i="0" u="none" strike="noStrike">
                          <a:effectLst/>
                          <a:latin typeface="Calibri" panose="020F0502020204030204" pitchFamily="34" charset="0"/>
                        </a:rPr>
                        <a:t>IT-konsulter</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sv-SE" sz="1100" b="0" i="0" u="none" strike="noStrike">
                          <a:effectLst/>
                          <a:latin typeface="Calibri" panose="020F0502020204030204" pitchFamily="34" charset="0"/>
                        </a:rPr>
                        <a:t>-          2 027 979,44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126400205"/>
                  </a:ext>
                </a:extLst>
              </a:tr>
              <a:tr h="257073">
                <a:tc>
                  <a:txBody>
                    <a:bodyPr/>
                    <a:lstStyle/>
                    <a:p>
                      <a:pPr algn="l" fontAlgn="b"/>
                      <a:r>
                        <a:rPr lang="sv-SE" sz="1100" b="1" i="0" u="none" strike="noStrike">
                          <a:effectLst/>
                          <a:latin typeface="Calibri" panose="020F0502020204030204" pitchFamily="34" charset="0"/>
                        </a:rPr>
                        <a:t> - varav till</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sv-SE" sz="1100" b="0" i="0" u="none" strike="noStrike">
                          <a:effectLst/>
                          <a:latin typeface="Calibri" panose="020F0502020204030204" pitchFamily="34" charset="0"/>
                        </a:rPr>
                        <a:t>Övriga kostnader</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sv-SE" sz="1100" b="0" i="0" u="none" strike="noStrike">
                          <a:effectLst/>
                          <a:latin typeface="Calibri" panose="020F0502020204030204" pitchFamily="34" charset="0"/>
                        </a:rPr>
                        <a:t>                                -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781111734"/>
                  </a:ext>
                </a:extLst>
              </a:tr>
              <a:tr h="257073">
                <a:tc>
                  <a:txBody>
                    <a:bodyPr/>
                    <a:lstStyle/>
                    <a:p>
                      <a:pPr algn="l" fontAlgn="b"/>
                      <a:r>
                        <a:rPr lang="sv-SE" sz="1100" b="1" i="0" u="none" strike="noStrike">
                          <a:effectLst/>
                          <a:latin typeface="Calibri" panose="020F0502020204030204" pitchFamily="34" charset="0"/>
                        </a:rPr>
                        <a:t> - varav till</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sv-SE" sz="1100" b="0" i="0" u="none" strike="noStrike">
                          <a:effectLst/>
                          <a:latin typeface="Calibri" panose="020F0502020204030204" pitchFamily="34" charset="0"/>
                        </a:rPr>
                        <a:t>Dröjsmålsränta/inkassokostnad</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sv-SE" sz="1100" b="0" i="0" u="none" strike="noStrike">
                          <a:effectLst/>
                          <a:latin typeface="Calibri" panose="020F0502020204030204" pitchFamily="34" charset="0"/>
                        </a:rPr>
                        <a:t>                                -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663224452"/>
                  </a:ext>
                </a:extLst>
              </a:tr>
              <a:tr h="269928">
                <a:tc>
                  <a:txBody>
                    <a:bodyPr/>
                    <a:lstStyle/>
                    <a:p>
                      <a:pPr algn="l" fontAlgn="b"/>
                      <a:r>
                        <a:rPr lang="sv-SE" sz="1100" b="1" i="0" u="none" strike="noStrike">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sv-SE" sz="1100" b="0" i="0" u="none" strike="noStrike">
                          <a:effectLst/>
                          <a:latin typeface="Calibri" panose="020F0502020204030204" pitchFamily="34" charset="0"/>
                        </a:rPr>
                        <a:t> </a:t>
                      </a:r>
                    </a:p>
                  </a:txBody>
                  <a:tcPr marL="9525" marR="9525" marT="952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sv-SE" sz="1100" b="0" i="0" u="none" strike="noStrike">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09621147"/>
                  </a:ext>
                </a:extLst>
              </a:tr>
              <a:tr h="269928">
                <a:tc>
                  <a:txBody>
                    <a:bodyPr/>
                    <a:lstStyle/>
                    <a:p>
                      <a:pPr algn="l" fontAlgn="b"/>
                      <a:r>
                        <a:rPr lang="sv-SE" sz="1100" b="1" i="0" u="none" strike="noStrike">
                          <a:effectLst/>
                          <a:latin typeface="Calibri" panose="020F0502020204030204" pitchFamily="34" charset="0"/>
                        </a:rPr>
                        <a:t>Utgående balans</a:t>
                      </a: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sv-SE" sz="1100" b="0" i="0" u="none" strike="noStrike">
                          <a:effectLst/>
                          <a:latin typeface="Calibri" panose="020F0502020204030204" pitchFamily="34" charset="0"/>
                        </a:rPr>
                        <a:t> </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sv-SE" sz="1100" b="0" i="0" u="none" strike="noStrike" dirty="0">
                          <a:effectLst/>
                          <a:latin typeface="Calibri" panose="020F0502020204030204" pitchFamily="34" charset="0"/>
                        </a:rPr>
                        <a:t>            8 499 148,82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49544911"/>
                  </a:ext>
                </a:extLst>
              </a:tr>
            </a:tbl>
          </a:graphicData>
        </a:graphic>
      </p:graphicFrame>
    </p:spTree>
    <p:extLst>
      <p:ext uri="{BB962C8B-B14F-4D97-AF65-F5344CB8AC3E}">
        <p14:creationId xmlns:p14="http://schemas.microsoft.com/office/powerpoint/2010/main" val="29279372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F7D84697-3664-4716-B28C-96472AB61FCE}"/>
              </a:ext>
            </a:extLst>
          </p:cNvPr>
          <p:cNvSpPr>
            <a:spLocks noGrp="1"/>
          </p:cNvSpPr>
          <p:nvPr>
            <p:ph type="title"/>
          </p:nvPr>
        </p:nvSpPr>
        <p:spPr/>
        <p:txBody>
          <a:bodyPr/>
          <a:lstStyle/>
          <a:p>
            <a:r>
              <a:rPr lang="sv-SE" dirty="0"/>
              <a:t>7a. Ekonomi 2021</a:t>
            </a:r>
          </a:p>
        </p:txBody>
      </p:sp>
      <p:sp>
        <p:nvSpPr>
          <p:cNvPr id="9" name="Platshållare för innehåll 8">
            <a:extLst>
              <a:ext uri="{FF2B5EF4-FFF2-40B4-BE49-F238E27FC236}">
                <a16:creationId xmlns:a16="http://schemas.microsoft.com/office/drawing/2014/main" id="{36FC05AB-A69A-4E27-8349-5C6C78FA94AE}"/>
              </a:ext>
            </a:extLst>
          </p:cNvPr>
          <p:cNvSpPr>
            <a:spLocks noGrp="1"/>
          </p:cNvSpPr>
          <p:nvPr>
            <p:ph idx="1"/>
          </p:nvPr>
        </p:nvSpPr>
        <p:spPr/>
        <p:txBody>
          <a:bodyPr>
            <a:normAutofit fontScale="85000" lnSpcReduction="20000"/>
          </a:bodyPr>
          <a:lstStyle/>
          <a:p>
            <a:pPr marL="0" indent="0">
              <a:buNone/>
            </a:pPr>
            <a:r>
              <a:rPr lang="sv-SE" sz="2800" dirty="0"/>
              <a:t>Summa kapital </a:t>
            </a:r>
          </a:p>
          <a:p>
            <a:r>
              <a:rPr lang="sv-SE" sz="2800" dirty="0"/>
              <a:t>2021-12-31 	8 499 149 kr</a:t>
            </a:r>
          </a:p>
          <a:p>
            <a:r>
              <a:rPr lang="sv-SE" sz="2800" dirty="0"/>
              <a:t>2020-12-31		8 040 358 kr</a:t>
            </a:r>
          </a:p>
          <a:p>
            <a:r>
              <a:rPr lang="sv-SE" sz="2800" dirty="0"/>
              <a:t>2019-12-31		6 337 820 kr </a:t>
            </a:r>
          </a:p>
          <a:p>
            <a:r>
              <a:rPr lang="sv-SE" sz="2800" dirty="0"/>
              <a:t>2018-12-31		3 979 008 kr </a:t>
            </a:r>
          </a:p>
          <a:p>
            <a:r>
              <a:rPr lang="sv-SE" sz="2800" dirty="0"/>
              <a:t>2017-12-31		5 463 411 kr</a:t>
            </a:r>
          </a:p>
          <a:p>
            <a:r>
              <a:rPr lang="sv-SE" sz="2800" dirty="0"/>
              <a:t>2016-12-31 	6 382 472 kr</a:t>
            </a:r>
          </a:p>
          <a:p>
            <a:r>
              <a:rPr lang="sv-SE" sz="2800" dirty="0"/>
              <a:t>2015-12-31		5 735 673 kr</a:t>
            </a:r>
          </a:p>
          <a:p>
            <a:r>
              <a:rPr lang="sv-SE" sz="2800" dirty="0"/>
              <a:t>2014-12-31		5 512 639 kr</a:t>
            </a:r>
          </a:p>
          <a:p>
            <a:r>
              <a:rPr lang="sv-SE" sz="2800" dirty="0"/>
              <a:t>2013-12-31		4 816 193 kr</a:t>
            </a:r>
          </a:p>
          <a:p>
            <a:r>
              <a:rPr lang="sv-SE" sz="2800" dirty="0"/>
              <a:t>2012-12-31		3 981 503 kr</a:t>
            </a:r>
          </a:p>
          <a:p>
            <a:r>
              <a:rPr lang="sv-SE" sz="2800" dirty="0"/>
              <a:t>2011-12 31		3 274 297 kr</a:t>
            </a:r>
          </a:p>
        </p:txBody>
      </p:sp>
      <p:sp>
        <p:nvSpPr>
          <p:cNvPr id="6" name="Platshållare för datum 5">
            <a:extLst>
              <a:ext uri="{FF2B5EF4-FFF2-40B4-BE49-F238E27FC236}">
                <a16:creationId xmlns:a16="http://schemas.microsoft.com/office/drawing/2014/main" id="{A3D76A46-90B6-4EFC-9B5D-EA20E6316AAB}"/>
              </a:ext>
            </a:extLst>
          </p:cNvPr>
          <p:cNvSpPr>
            <a:spLocks noGrp="1"/>
          </p:cNvSpPr>
          <p:nvPr>
            <p:ph type="dt" sz="half" idx="10"/>
          </p:nvPr>
        </p:nvSpPr>
        <p:spPr/>
        <p:txBody>
          <a:bodyPr/>
          <a:lstStyle/>
          <a:p>
            <a:r>
              <a:rPr lang="sv-SE"/>
              <a:t>2022-03-17</a:t>
            </a:r>
            <a:endParaRPr lang="en-US" dirty="0"/>
          </a:p>
        </p:txBody>
      </p:sp>
      <p:sp>
        <p:nvSpPr>
          <p:cNvPr id="5" name="Platshållare för sidfot 4">
            <a:extLst>
              <a:ext uri="{FF2B5EF4-FFF2-40B4-BE49-F238E27FC236}">
                <a16:creationId xmlns:a16="http://schemas.microsoft.com/office/drawing/2014/main" id="{E4E11371-3582-47D1-AECB-39DDE284617A}"/>
              </a:ext>
            </a:extLst>
          </p:cNvPr>
          <p:cNvSpPr>
            <a:spLocks noGrp="1"/>
          </p:cNvSpPr>
          <p:nvPr>
            <p:ph type="ftr" sz="quarter" idx="11"/>
          </p:nvPr>
        </p:nvSpPr>
        <p:spPr/>
        <p:txBody>
          <a:bodyPr/>
          <a:lstStyle/>
          <a:p>
            <a:r>
              <a:rPr lang="sv-SE" dirty="0"/>
              <a:t>Svenska Intensivvårdsregistret - SIR</a:t>
            </a:r>
          </a:p>
        </p:txBody>
      </p:sp>
      <p:sp>
        <p:nvSpPr>
          <p:cNvPr id="7" name="Platshållare för bildnummer 6">
            <a:extLst>
              <a:ext uri="{FF2B5EF4-FFF2-40B4-BE49-F238E27FC236}">
                <a16:creationId xmlns:a16="http://schemas.microsoft.com/office/drawing/2014/main" id="{9D9851F6-B17A-4B24-A533-2A86146B8F1B}"/>
              </a:ext>
            </a:extLst>
          </p:cNvPr>
          <p:cNvSpPr>
            <a:spLocks noGrp="1"/>
          </p:cNvSpPr>
          <p:nvPr>
            <p:ph type="sldNum" sz="quarter" idx="12"/>
          </p:nvPr>
        </p:nvSpPr>
        <p:spPr/>
        <p:txBody>
          <a:bodyPr/>
          <a:lstStyle/>
          <a:p>
            <a:pPr marL="25400">
              <a:lnSpc>
                <a:spcPts val="1425"/>
              </a:lnSpc>
            </a:pPr>
            <a:fld id="{81D60167-4931-47E6-BA6A-407CBD079E47}" type="slidenum">
              <a:rPr lang="sv-SE" spc="-5" smtClean="0"/>
              <a:t>11</a:t>
            </a:fld>
            <a:endParaRPr lang="sv-SE" spc="-5"/>
          </a:p>
        </p:txBody>
      </p:sp>
    </p:spTree>
    <p:extLst>
      <p:ext uri="{BB962C8B-B14F-4D97-AF65-F5344CB8AC3E}">
        <p14:creationId xmlns:p14="http://schemas.microsoft.com/office/powerpoint/2010/main" val="35852087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8D71323-9060-4EAB-A7C6-AE06E50013EC}"/>
              </a:ext>
            </a:extLst>
          </p:cNvPr>
          <p:cNvSpPr>
            <a:spLocks noGrp="1"/>
          </p:cNvSpPr>
          <p:nvPr>
            <p:ph type="title"/>
          </p:nvPr>
        </p:nvSpPr>
        <p:spPr/>
        <p:txBody>
          <a:bodyPr/>
          <a:lstStyle/>
          <a:p>
            <a:r>
              <a:rPr lang="sv-SE" dirty="0"/>
              <a:t>7a. </a:t>
            </a:r>
            <a:r>
              <a:rPr lang="sv-SE" spc="-25" dirty="0"/>
              <a:t>Vilka var inte </a:t>
            </a:r>
            <a:r>
              <a:rPr lang="sv-SE" spc="-10" dirty="0"/>
              <a:t>med</a:t>
            </a:r>
            <a:r>
              <a:rPr lang="sv-SE" spc="90" dirty="0"/>
              <a:t> </a:t>
            </a:r>
            <a:r>
              <a:rPr lang="sv-SE" dirty="0"/>
              <a:t>2021?</a:t>
            </a:r>
          </a:p>
        </p:txBody>
      </p:sp>
      <p:sp>
        <p:nvSpPr>
          <p:cNvPr id="3" name="Platshållare för innehåll 2">
            <a:extLst>
              <a:ext uri="{FF2B5EF4-FFF2-40B4-BE49-F238E27FC236}">
                <a16:creationId xmlns:a16="http://schemas.microsoft.com/office/drawing/2014/main" id="{D56CCF27-40B4-4B43-97F2-8023B270C833}"/>
              </a:ext>
            </a:extLst>
          </p:cNvPr>
          <p:cNvSpPr>
            <a:spLocks noGrp="1"/>
          </p:cNvSpPr>
          <p:nvPr>
            <p:ph idx="1"/>
          </p:nvPr>
        </p:nvSpPr>
        <p:spPr/>
        <p:txBody>
          <a:bodyPr/>
          <a:lstStyle/>
          <a:p>
            <a:r>
              <a:rPr lang="sv-SE" b="1" spc="-10">
                <a:cs typeface="Calibri"/>
              </a:rPr>
              <a:t>Region </a:t>
            </a:r>
            <a:r>
              <a:rPr lang="sv-SE" b="1" spc="-5">
                <a:cs typeface="Calibri"/>
              </a:rPr>
              <a:t>Norrland </a:t>
            </a:r>
            <a:r>
              <a:rPr lang="sv-SE" b="1">
                <a:cs typeface="Calibri"/>
              </a:rPr>
              <a:t>(0</a:t>
            </a:r>
            <a:r>
              <a:rPr lang="sv-SE" b="1" spc="15">
                <a:cs typeface="Calibri"/>
              </a:rPr>
              <a:t> </a:t>
            </a:r>
            <a:r>
              <a:rPr lang="sv-SE" b="1" spc="-10">
                <a:cs typeface="Calibri"/>
              </a:rPr>
              <a:t>st)</a:t>
            </a:r>
          </a:p>
          <a:p>
            <a:r>
              <a:rPr lang="sv-SE" b="1" spc="-10">
                <a:cs typeface="Calibri"/>
              </a:rPr>
              <a:t>Region Uppsala/Örebro </a:t>
            </a:r>
            <a:r>
              <a:rPr lang="sv-SE" b="1">
                <a:cs typeface="Calibri"/>
              </a:rPr>
              <a:t>(0 st)</a:t>
            </a:r>
          </a:p>
          <a:p>
            <a:r>
              <a:rPr lang="en-GB" b="1" spc="-10">
                <a:cs typeface="Calibri"/>
              </a:rPr>
              <a:t>Region </a:t>
            </a:r>
            <a:r>
              <a:rPr lang="en-GB" b="1" spc="-5">
                <a:cs typeface="Calibri"/>
              </a:rPr>
              <a:t>Stockholm/Gotland </a:t>
            </a:r>
            <a:r>
              <a:rPr lang="en-GB" b="1">
                <a:cs typeface="Calibri"/>
              </a:rPr>
              <a:t>(0</a:t>
            </a:r>
            <a:r>
              <a:rPr lang="en-GB" b="1" spc="-15">
                <a:cs typeface="Calibri"/>
              </a:rPr>
              <a:t> </a:t>
            </a:r>
            <a:r>
              <a:rPr lang="en-GB" b="1" spc="-10">
                <a:cs typeface="Calibri"/>
              </a:rPr>
              <a:t>st)</a:t>
            </a:r>
          </a:p>
          <a:p>
            <a:r>
              <a:rPr lang="sv-SE" b="1" spc="-10">
                <a:cs typeface="Calibri"/>
              </a:rPr>
              <a:t>Region </a:t>
            </a:r>
            <a:r>
              <a:rPr lang="sv-SE" b="1" spc="-15">
                <a:cs typeface="Calibri"/>
              </a:rPr>
              <a:t>Sydöstra </a:t>
            </a:r>
            <a:r>
              <a:rPr lang="sv-SE" b="1">
                <a:cs typeface="Calibri"/>
              </a:rPr>
              <a:t>(0</a:t>
            </a:r>
            <a:r>
              <a:rPr lang="sv-SE" b="1" spc="-5">
                <a:cs typeface="Calibri"/>
              </a:rPr>
              <a:t> </a:t>
            </a:r>
            <a:r>
              <a:rPr lang="sv-SE" b="1" spc="-10">
                <a:cs typeface="Calibri"/>
              </a:rPr>
              <a:t>st)</a:t>
            </a:r>
          </a:p>
          <a:p>
            <a:r>
              <a:rPr lang="sv-SE" b="1" spc="-10">
                <a:cs typeface="Calibri"/>
              </a:rPr>
              <a:t>Region </a:t>
            </a:r>
            <a:r>
              <a:rPr lang="sv-SE" b="1" spc="-20">
                <a:cs typeface="Calibri"/>
              </a:rPr>
              <a:t>Västsvenska </a:t>
            </a:r>
            <a:r>
              <a:rPr lang="sv-SE" b="1">
                <a:cs typeface="Calibri"/>
              </a:rPr>
              <a:t>(0</a:t>
            </a:r>
            <a:r>
              <a:rPr lang="sv-SE" b="1" spc="-15">
                <a:cs typeface="Calibri"/>
              </a:rPr>
              <a:t> </a:t>
            </a:r>
            <a:r>
              <a:rPr lang="sv-SE" b="1" spc="-10">
                <a:cs typeface="Calibri"/>
              </a:rPr>
              <a:t>st)</a:t>
            </a:r>
          </a:p>
          <a:p>
            <a:r>
              <a:rPr lang="sv-SE" b="1" spc="-10">
                <a:cs typeface="Calibri"/>
              </a:rPr>
              <a:t>Region Södra </a:t>
            </a:r>
            <a:r>
              <a:rPr lang="sv-SE" b="1">
                <a:cs typeface="Calibri"/>
              </a:rPr>
              <a:t>(0</a:t>
            </a:r>
            <a:r>
              <a:rPr lang="sv-SE" b="1" spc="25">
                <a:cs typeface="Calibri"/>
              </a:rPr>
              <a:t> </a:t>
            </a:r>
            <a:r>
              <a:rPr lang="sv-SE" b="1" spc="-10">
                <a:cs typeface="Calibri"/>
              </a:rPr>
              <a:t>st)</a:t>
            </a:r>
            <a:endParaRPr lang="sv-SE">
              <a:cs typeface="Calibri"/>
            </a:endParaRPr>
          </a:p>
          <a:p>
            <a:pPr marL="0" indent="0">
              <a:buNone/>
            </a:pPr>
            <a:endParaRPr lang="sv-SE">
              <a:cs typeface="Calibri"/>
            </a:endParaRPr>
          </a:p>
          <a:p>
            <a:endParaRPr lang="sv-SE">
              <a:cs typeface="Calibri"/>
            </a:endParaRPr>
          </a:p>
          <a:p>
            <a:endParaRPr lang="en-GB">
              <a:cs typeface="Calibri"/>
            </a:endParaRPr>
          </a:p>
          <a:p>
            <a:endParaRPr lang="sv-SE" b="1">
              <a:cs typeface="Calibri"/>
            </a:endParaRPr>
          </a:p>
          <a:p>
            <a:endParaRPr lang="sv-SE">
              <a:cs typeface="Calibri"/>
            </a:endParaRPr>
          </a:p>
          <a:p>
            <a:endParaRPr lang="sv-SE"/>
          </a:p>
        </p:txBody>
      </p:sp>
      <p:sp>
        <p:nvSpPr>
          <p:cNvPr id="4" name="Platshållare för datum 3">
            <a:extLst>
              <a:ext uri="{FF2B5EF4-FFF2-40B4-BE49-F238E27FC236}">
                <a16:creationId xmlns:a16="http://schemas.microsoft.com/office/drawing/2014/main" id="{28F13514-D01A-4F79-AC74-7E6EEDB0C98A}"/>
              </a:ext>
            </a:extLst>
          </p:cNvPr>
          <p:cNvSpPr>
            <a:spLocks noGrp="1"/>
          </p:cNvSpPr>
          <p:nvPr>
            <p:ph type="dt" sz="half" idx="10"/>
          </p:nvPr>
        </p:nvSpPr>
        <p:spPr/>
        <p:txBody>
          <a:bodyPr/>
          <a:lstStyle/>
          <a:p>
            <a:pPr>
              <a:defRPr/>
            </a:pPr>
            <a:r>
              <a:rPr lang="sv-SE"/>
              <a:t>2022-03-17</a:t>
            </a:r>
          </a:p>
        </p:txBody>
      </p:sp>
      <p:sp>
        <p:nvSpPr>
          <p:cNvPr id="5" name="Platshållare för sidfot 4">
            <a:extLst>
              <a:ext uri="{FF2B5EF4-FFF2-40B4-BE49-F238E27FC236}">
                <a16:creationId xmlns:a16="http://schemas.microsoft.com/office/drawing/2014/main" id="{43975D19-4984-4688-843E-372BC7BE6D71}"/>
              </a:ext>
            </a:extLst>
          </p:cNvPr>
          <p:cNvSpPr>
            <a:spLocks noGrp="1"/>
          </p:cNvSpPr>
          <p:nvPr>
            <p:ph type="ftr" sz="quarter" idx="11"/>
          </p:nvPr>
        </p:nvSpPr>
        <p:spPr/>
        <p:txBody>
          <a:bodyPr/>
          <a:lstStyle/>
          <a:p>
            <a:pPr>
              <a:defRPr/>
            </a:pPr>
            <a:r>
              <a:rPr lang="sv-SE"/>
              <a:t>Svenska Intensivvårdsregistret - SIR</a:t>
            </a:r>
          </a:p>
        </p:txBody>
      </p:sp>
      <p:sp>
        <p:nvSpPr>
          <p:cNvPr id="6" name="Platshållare för bildnummer 5">
            <a:extLst>
              <a:ext uri="{FF2B5EF4-FFF2-40B4-BE49-F238E27FC236}">
                <a16:creationId xmlns:a16="http://schemas.microsoft.com/office/drawing/2014/main" id="{C48DD7E1-2EA3-47AE-99E3-6BD29E86A1AA}"/>
              </a:ext>
            </a:extLst>
          </p:cNvPr>
          <p:cNvSpPr>
            <a:spLocks noGrp="1"/>
          </p:cNvSpPr>
          <p:nvPr>
            <p:ph type="sldNum" sz="quarter" idx="12"/>
          </p:nvPr>
        </p:nvSpPr>
        <p:spPr/>
        <p:txBody>
          <a:bodyPr/>
          <a:lstStyle/>
          <a:p>
            <a:fld id="{571D8F93-925F-4934-B191-201E268138DF}" type="slidenum">
              <a:rPr lang="sv-SE" altLang="sv-SE" smtClean="0"/>
              <a:pPr/>
              <a:t>12</a:t>
            </a:fld>
            <a:endParaRPr lang="sv-SE" altLang="sv-SE"/>
          </a:p>
        </p:txBody>
      </p:sp>
      <p:sp>
        <p:nvSpPr>
          <p:cNvPr id="11" name="Ellips 10">
            <a:extLst>
              <a:ext uri="{FF2B5EF4-FFF2-40B4-BE49-F238E27FC236}">
                <a16:creationId xmlns:a16="http://schemas.microsoft.com/office/drawing/2014/main" id="{712EEA2C-43E5-4A62-A498-8170979DCF24}"/>
              </a:ext>
            </a:extLst>
          </p:cNvPr>
          <p:cNvSpPr/>
          <p:nvPr/>
        </p:nvSpPr>
        <p:spPr>
          <a:xfrm>
            <a:off x="8103765" y="2093105"/>
            <a:ext cx="2265028" cy="17365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4400" dirty="0"/>
              <a:t>83/83</a:t>
            </a:r>
          </a:p>
        </p:txBody>
      </p:sp>
    </p:spTree>
    <p:extLst>
      <p:ext uri="{BB962C8B-B14F-4D97-AF65-F5344CB8AC3E}">
        <p14:creationId xmlns:p14="http://schemas.microsoft.com/office/powerpoint/2010/main" val="36812302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ubrik 1"/>
          <p:cNvSpPr>
            <a:spLocks noGrp="1"/>
          </p:cNvSpPr>
          <p:nvPr>
            <p:ph type="title"/>
          </p:nvPr>
        </p:nvSpPr>
        <p:spPr/>
        <p:txBody>
          <a:bodyPr/>
          <a:lstStyle/>
          <a:p>
            <a:r>
              <a:rPr lang="sv-SE" altLang="sv-SE" dirty="0"/>
              <a:t>Styrelsen 2021</a:t>
            </a:r>
          </a:p>
        </p:txBody>
      </p:sp>
      <p:sp>
        <p:nvSpPr>
          <p:cNvPr id="5123" name="Platshållare för innehåll 2"/>
          <p:cNvSpPr>
            <a:spLocks noGrp="1"/>
          </p:cNvSpPr>
          <p:nvPr>
            <p:ph idx="1"/>
          </p:nvPr>
        </p:nvSpPr>
        <p:spPr/>
        <p:txBody>
          <a:bodyPr/>
          <a:lstStyle/>
          <a:p>
            <a:endParaRPr lang="sv-SE" dirty="0"/>
          </a:p>
          <a:p>
            <a:r>
              <a:rPr lang="sv-SE" sz="2400" dirty="0"/>
              <a:t> </a:t>
            </a:r>
            <a:r>
              <a:rPr lang="sv-SE" sz="2000" dirty="0"/>
              <a:t>Johnny Hillgren, ordförande, registerhållare </a:t>
            </a:r>
          </a:p>
          <a:p>
            <a:r>
              <a:rPr lang="sv-SE" sz="2000" dirty="0"/>
              <a:t>Göran Karlström, Region Värmlands representant </a:t>
            </a:r>
          </a:p>
          <a:p>
            <a:r>
              <a:rPr lang="sv-SE" sz="2000" dirty="0"/>
              <a:t>Karin Löwhagen, styrelseledamot </a:t>
            </a:r>
          </a:p>
          <a:p>
            <a:r>
              <a:rPr lang="sv-SE" sz="2000" dirty="0"/>
              <a:t>Anna Eriksson, styrelseledamot </a:t>
            </a:r>
          </a:p>
          <a:p>
            <a:r>
              <a:rPr lang="sv-SE" sz="2000" dirty="0"/>
              <a:t>Ritva Kiiski Berggren, styrelseledamot och FoU-ansvarig </a:t>
            </a:r>
          </a:p>
          <a:p>
            <a:r>
              <a:rPr lang="sv-SE" sz="2000" dirty="0"/>
              <a:t>Pär Lindgren, styrelseledamot</a:t>
            </a:r>
          </a:p>
          <a:p>
            <a:r>
              <a:rPr lang="sv-SE" sz="2000" dirty="0"/>
              <a:t>Peter Nordlund, styrelseledamot</a:t>
            </a:r>
          </a:p>
          <a:p>
            <a:r>
              <a:rPr lang="sv-SE" sz="2000" dirty="0"/>
              <a:t>Lars Engerström, styrelseledamot </a:t>
            </a:r>
          </a:p>
          <a:p>
            <a:r>
              <a:rPr lang="sv-SE" sz="2000" dirty="0"/>
              <a:t>Therese Apelqvist, styrelseledamot</a:t>
            </a:r>
          </a:p>
          <a:p>
            <a:r>
              <a:rPr lang="sv-SE" sz="2000" dirty="0"/>
              <a:t>Emma Larsson, styrelseledamot</a:t>
            </a:r>
            <a:endParaRPr lang="sv-SE" altLang="sv-SE" sz="2000" dirty="0"/>
          </a:p>
        </p:txBody>
      </p:sp>
      <p:sp>
        <p:nvSpPr>
          <p:cNvPr id="4" name="Platshållare för datum 3"/>
          <p:cNvSpPr>
            <a:spLocks noGrp="1"/>
          </p:cNvSpPr>
          <p:nvPr>
            <p:ph type="dt" sz="quarter" idx="10"/>
          </p:nvPr>
        </p:nvSpPr>
        <p:spPr>
          <a:xfrm>
            <a:off x="609600" y="6356351"/>
            <a:ext cx="2844800" cy="365125"/>
          </a:xfrm>
        </p:spPr>
        <p:txBody>
          <a:bodyPr/>
          <a:lstStyle/>
          <a:p>
            <a:pPr>
              <a:defRPr/>
            </a:pPr>
            <a:r>
              <a:rPr lang="sv-SE"/>
              <a:t>2022-03-17</a:t>
            </a:r>
          </a:p>
        </p:txBody>
      </p:sp>
      <p:sp>
        <p:nvSpPr>
          <p:cNvPr id="5" name="Platshållare för sidfot 4"/>
          <p:cNvSpPr>
            <a:spLocks noGrp="1"/>
          </p:cNvSpPr>
          <p:nvPr>
            <p:ph type="ftr" sz="quarter" idx="11"/>
          </p:nvPr>
        </p:nvSpPr>
        <p:spPr>
          <a:xfrm>
            <a:off x="4165600" y="6356351"/>
            <a:ext cx="3860800" cy="365125"/>
          </a:xfrm>
        </p:spPr>
        <p:txBody>
          <a:bodyPr/>
          <a:lstStyle/>
          <a:p>
            <a:pPr>
              <a:defRPr/>
            </a:pPr>
            <a:r>
              <a:rPr lang="sv-SE"/>
              <a:t>Svenska Intensivvårdsregistret - SIR</a:t>
            </a:r>
          </a:p>
        </p:txBody>
      </p:sp>
      <p:sp>
        <p:nvSpPr>
          <p:cNvPr id="6" name="Platshållare för bildnummer 5"/>
          <p:cNvSpPr>
            <a:spLocks noGrp="1"/>
          </p:cNvSpPr>
          <p:nvPr>
            <p:ph type="sldNum" sz="quarter" idx="12"/>
          </p:nvPr>
        </p:nvSpPr>
        <p:spPr>
          <a:xfrm>
            <a:off x="8737600" y="6356351"/>
            <a:ext cx="2844800" cy="365125"/>
          </a:xfrm>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F17E382A-84FE-4FC2-B8E9-940F0A8BD7E4}" type="slidenum">
              <a:rPr lang="sv-SE" altLang="sv-SE">
                <a:solidFill>
                  <a:srgbClr val="898989"/>
                </a:solidFill>
              </a:rPr>
              <a:pPr eaLnBrk="1" hangingPunct="1"/>
              <a:t>13</a:t>
            </a:fld>
            <a:endParaRPr lang="sv-SE" altLang="sv-SE">
              <a:solidFill>
                <a:srgbClr val="898989"/>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4A60F462-A5E2-4D46-854C-8E6A1B14EE97}"/>
              </a:ext>
            </a:extLst>
          </p:cNvPr>
          <p:cNvSpPr>
            <a:spLocks noGrp="1"/>
          </p:cNvSpPr>
          <p:nvPr>
            <p:ph type="title"/>
          </p:nvPr>
        </p:nvSpPr>
        <p:spPr/>
        <p:txBody>
          <a:bodyPr/>
          <a:lstStyle/>
          <a:p>
            <a:r>
              <a:rPr lang="sv-SE" dirty="0"/>
              <a:t>7b. Årsredovisning Ordförande</a:t>
            </a:r>
          </a:p>
        </p:txBody>
      </p:sp>
      <p:sp>
        <p:nvSpPr>
          <p:cNvPr id="9" name="Platshållare för innehåll 8">
            <a:extLst>
              <a:ext uri="{FF2B5EF4-FFF2-40B4-BE49-F238E27FC236}">
                <a16:creationId xmlns:a16="http://schemas.microsoft.com/office/drawing/2014/main" id="{BED46633-C514-4EA8-A91B-C6DD644D67F7}"/>
              </a:ext>
            </a:extLst>
          </p:cNvPr>
          <p:cNvSpPr>
            <a:spLocks noGrp="1"/>
          </p:cNvSpPr>
          <p:nvPr>
            <p:ph idx="1"/>
          </p:nvPr>
        </p:nvSpPr>
        <p:spPr/>
        <p:txBody>
          <a:bodyPr/>
          <a:lstStyle/>
          <a:p>
            <a:r>
              <a:rPr lang="sv-SE" dirty="0"/>
              <a:t>Årsberättelse – se kommande bilder</a:t>
            </a:r>
          </a:p>
        </p:txBody>
      </p:sp>
      <p:sp>
        <p:nvSpPr>
          <p:cNvPr id="5" name="Platshållare för datum 4">
            <a:extLst>
              <a:ext uri="{FF2B5EF4-FFF2-40B4-BE49-F238E27FC236}">
                <a16:creationId xmlns:a16="http://schemas.microsoft.com/office/drawing/2014/main" id="{6EF40A9F-3082-44BB-8ABC-A199042498F1}"/>
              </a:ext>
            </a:extLst>
          </p:cNvPr>
          <p:cNvSpPr>
            <a:spLocks noGrp="1"/>
          </p:cNvSpPr>
          <p:nvPr>
            <p:ph type="dt" sz="half" idx="10"/>
          </p:nvPr>
        </p:nvSpPr>
        <p:spPr/>
        <p:txBody>
          <a:bodyPr/>
          <a:lstStyle/>
          <a:p>
            <a:pPr>
              <a:defRPr/>
            </a:pPr>
            <a:r>
              <a:rPr lang="sv-SE"/>
              <a:t>2022-03-17</a:t>
            </a:r>
          </a:p>
        </p:txBody>
      </p:sp>
      <p:sp>
        <p:nvSpPr>
          <p:cNvPr id="6" name="Platshållare för sidfot 5">
            <a:extLst>
              <a:ext uri="{FF2B5EF4-FFF2-40B4-BE49-F238E27FC236}">
                <a16:creationId xmlns:a16="http://schemas.microsoft.com/office/drawing/2014/main" id="{E95B97A3-6041-4A46-85A3-902A6710763A}"/>
              </a:ext>
            </a:extLst>
          </p:cNvPr>
          <p:cNvSpPr>
            <a:spLocks noGrp="1"/>
          </p:cNvSpPr>
          <p:nvPr>
            <p:ph type="ftr" sz="quarter" idx="11"/>
          </p:nvPr>
        </p:nvSpPr>
        <p:spPr/>
        <p:txBody>
          <a:bodyPr/>
          <a:lstStyle/>
          <a:p>
            <a:pPr>
              <a:defRPr/>
            </a:pPr>
            <a:r>
              <a:rPr lang="sv-SE"/>
              <a:t>Svenska Intensivvårdsregistret - SIR</a:t>
            </a:r>
          </a:p>
        </p:txBody>
      </p:sp>
      <p:sp>
        <p:nvSpPr>
          <p:cNvPr id="7" name="Platshållare för bildnummer 6">
            <a:extLst>
              <a:ext uri="{FF2B5EF4-FFF2-40B4-BE49-F238E27FC236}">
                <a16:creationId xmlns:a16="http://schemas.microsoft.com/office/drawing/2014/main" id="{A145FF9B-8107-4A94-AC4B-B1EE8D4126CA}"/>
              </a:ext>
            </a:extLst>
          </p:cNvPr>
          <p:cNvSpPr>
            <a:spLocks noGrp="1"/>
          </p:cNvSpPr>
          <p:nvPr>
            <p:ph type="sldNum" sz="quarter" idx="12"/>
          </p:nvPr>
        </p:nvSpPr>
        <p:spPr/>
        <p:txBody>
          <a:bodyPr/>
          <a:lstStyle/>
          <a:p>
            <a:fld id="{2632D907-FE80-445C-830A-3F9B40E9465A}" type="slidenum">
              <a:rPr lang="sv-SE" altLang="sv-SE" smtClean="0"/>
              <a:pPr/>
              <a:t>14</a:t>
            </a:fld>
            <a:endParaRPr lang="sv-SE" altLang="sv-SE"/>
          </a:p>
        </p:txBody>
      </p:sp>
      <p:graphicFrame>
        <p:nvGraphicFramePr>
          <p:cNvPr id="2" name="Objekt 1">
            <a:hlinkClick r:id="" action="ppaction://ole?verb=0"/>
            <a:extLst>
              <a:ext uri="{FF2B5EF4-FFF2-40B4-BE49-F238E27FC236}">
                <a16:creationId xmlns:a16="http://schemas.microsoft.com/office/drawing/2014/main" id="{AFCC09FE-2279-46E8-ACC1-2964E4C70C00}"/>
              </a:ext>
            </a:extLst>
          </p:cNvPr>
          <p:cNvGraphicFramePr>
            <a:graphicFrameLocks noChangeAspect="1"/>
          </p:cNvGraphicFramePr>
          <p:nvPr>
            <p:extLst>
              <p:ext uri="{D42A27DB-BD31-4B8C-83A1-F6EECF244321}">
                <p14:modId xmlns:p14="http://schemas.microsoft.com/office/powerpoint/2010/main" val="3932623999"/>
              </p:ext>
            </p:extLst>
          </p:nvPr>
        </p:nvGraphicFramePr>
        <p:xfrm>
          <a:off x="5638800" y="3041650"/>
          <a:ext cx="914400"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525" progId="Acrobat.Document.DC">
                  <p:embed/>
                </p:oleObj>
              </mc:Choice>
              <mc:Fallback>
                <p:oleObj name="Acrobat Document" showAsIcon="1" r:id="rId2" imgW="914400" imgH="771525" progId="Acrobat.Document.DC">
                  <p:embed/>
                  <p:pic>
                    <p:nvPicPr>
                      <p:cNvPr id="2" name="Objekt 1">
                        <a:hlinkClick r:id="" action="ppaction://ole?verb=0"/>
                        <a:extLst>
                          <a:ext uri="{FF2B5EF4-FFF2-40B4-BE49-F238E27FC236}">
                            <a16:creationId xmlns:a16="http://schemas.microsoft.com/office/drawing/2014/main" id="{AFCC09FE-2279-46E8-ACC1-2964E4C70C00}"/>
                          </a:ext>
                        </a:extLst>
                      </p:cNvPr>
                      <p:cNvPicPr/>
                      <p:nvPr/>
                    </p:nvPicPr>
                    <p:blipFill>
                      <a:blip r:embed="rId3"/>
                      <a:stretch>
                        <a:fillRect/>
                      </a:stretch>
                    </p:blipFill>
                    <p:spPr>
                      <a:xfrm>
                        <a:off x="5638800" y="304165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40111938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4A60F462-A5E2-4D46-854C-8E6A1B14EE97}"/>
              </a:ext>
            </a:extLst>
          </p:cNvPr>
          <p:cNvSpPr>
            <a:spLocks noGrp="1"/>
          </p:cNvSpPr>
          <p:nvPr>
            <p:ph type="title"/>
          </p:nvPr>
        </p:nvSpPr>
        <p:spPr/>
        <p:txBody>
          <a:bodyPr/>
          <a:lstStyle/>
          <a:p>
            <a:r>
              <a:rPr lang="sv-SE" dirty="0"/>
              <a:t>7b. Årsredovisning Ordförande</a:t>
            </a:r>
          </a:p>
        </p:txBody>
      </p:sp>
      <p:sp>
        <p:nvSpPr>
          <p:cNvPr id="9" name="Platshållare för innehåll 8">
            <a:extLst>
              <a:ext uri="{FF2B5EF4-FFF2-40B4-BE49-F238E27FC236}">
                <a16:creationId xmlns:a16="http://schemas.microsoft.com/office/drawing/2014/main" id="{BED46633-C514-4EA8-A91B-C6DD644D67F7}"/>
              </a:ext>
            </a:extLst>
          </p:cNvPr>
          <p:cNvSpPr>
            <a:spLocks noGrp="1"/>
          </p:cNvSpPr>
          <p:nvPr>
            <p:ph idx="1"/>
          </p:nvPr>
        </p:nvSpPr>
        <p:spPr/>
        <p:txBody>
          <a:bodyPr/>
          <a:lstStyle/>
          <a:p>
            <a:r>
              <a:rPr lang="sv-SE" sz="2400" dirty="0"/>
              <a:t>Årsberättelse</a:t>
            </a:r>
          </a:p>
          <a:p>
            <a:pPr lvl="1"/>
            <a:r>
              <a:rPr lang="sv-SE" sz="2000" dirty="0"/>
              <a:t>Databasen – ändringar av variabler och inmatning</a:t>
            </a:r>
          </a:p>
          <a:p>
            <a:pPr lvl="2"/>
            <a:r>
              <a:rPr lang="sv-SE" sz="1800" dirty="0"/>
              <a:t>SIRI – vaccinationsstatus</a:t>
            </a:r>
          </a:p>
          <a:p>
            <a:pPr lvl="2"/>
            <a:r>
              <a:rPr lang="sv-SE" sz="1800" dirty="0"/>
              <a:t>SIRI – RSV</a:t>
            </a:r>
          </a:p>
          <a:p>
            <a:pPr lvl="2"/>
            <a:r>
              <a:rPr lang="sv-SE" sz="1800" dirty="0"/>
              <a:t>Automatisk överföring av data </a:t>
            </a:r>
          </a:p>
          <a:p>
            <a:pPr lvl="2"/>
            <a:r>
              <a:rPr lang="sv-SE" sz="1800" dirty="0"/>
              <a:t>Clinical </a:t>
            </a:r>
            <a:r>
              <a:rPr lang="sv-SE" sz="1800" dirty="0" err="1"/>
              <a:t>Frailty</a:t>
            </a:r>
            <a:r>
              <a:rPr lang="sv-SE" sz="1800" dirty="0"/>
              <a:t> </a:t>
            </a:r>
            <a:r>
              <a:rPr lang="sv-SE" sz="1800" dirty="0" err="1"/>
              <a:t>Scale</a:t>
            </a:r>
            <a:r>
              <a:rPr lang="sv-SE" sz="1800" dirty="0"/>
              <a:t> </a:t>
            </a:r>
          </a:p>
          <a:p>
            <a:pPr lvl="1"/>
            <a:r>
              <a:rPr lang="sv-SE" sz="2000" dirty="0"/>
              <a:t>Databasen – ändring av utdata och rapporter</a:t>
            </a:r>
          </a:p>
          <a:p>
            <a:pPr lvl="2"/>
            <a:r>
              <a:rPr lang="sv-SE" sz="1800" dirty="0"/>
              <a:t>Utdataportalen förbättras kontinuerligt</a:t>
            </a:r>
          </a:p>
          <a:p>
            <a:pPr lvl="2"/>
            <a:r>
              <a:rPr lang="sv-SE" sz="1800" dirty="0"/>
              <a:t>Nya rapporter för </a:t>
            </a:r>
            <a:r>
              <a:rPr lang="sv-SE" sz="1800" dirty="0" err="1"/>
              <a:t>clinical</a:t>
            </a:r>
            <a:r>
              <a:rPr lang="sv-SE" sz="1800" dirty="0"/>
              <a:t> </a:t>
            </a:r>
            <a:r>
              <a:rPr lang="sv-SE" sz="1800" dirty="0" err="1"/>
              <a:t>frailty</a:t>
            </a:r>
            <a:r>
              <a:rPr lang="sv-SE" sz="1800" dirty="0"/>
              <a:t> </a:t>
            </a:r>
            <a:r>
              <a:rPr lang="sv-SE" sz="1800" dirty="0" err="1"/>
              <a:t>scale</a:t>
            </a:r>
            <a:r>
              <a:rPr lang="sv-SE" sz="1800" dirty="0"/>
              <a:t>, avlidna på IVA och längd/vikt/BMI m.m. har lagts till i utdataportalen</a:t>
            </a:r>
          </a:p>
          <a:p>
            <a:pPr lvl="2"/>
            <a:r>
              <a:rPr lang="sv-SE" sz="1800" dirty="0"/>
              <a:t>Vaccinationsstatus </a:t>
            </a:r>
          </a:p>
          <a:p>
            <a:pPr lvl="2"/>
            <a:r>
              <a:rPr lang="sv-SE" sz="1800" dirty="0"/>
              <a:t>Utdata för IVA-patienter med RS-virus </a:t>
            </a:r>
          </a:p>
          <a:p>
            <a:pPr lvl="2"/>
            <a:r>
              <a:rPr lang="sv-SE" sz="1800" dirty="0"/>
              <a:t>Täckningsgrad för vissa variabler har lagts till</a:t>
            </a:r>
          </a:p>
          <a:p>
            <a:endParaRPr lang="sv-SE" dirty="0"/>
          </a:p>
        </p:txBody>
      </p:sp>
      <p:sp>
        <p:nvSpPr>
          <p:cNvPr id="5" name="Platshållare för datum 4">
            <a:extLst>
              <a:ext uri="{FF2B5EF4-FFF2-40B4-BE49-F238E27FC236}">
                <a16:creationId xmlns:a16="http://schemas.microsoft.com/office/drawing/2014/main" id="{6EF40A9F-3082-44BB-8ABC-A199042498F1}"/>
              </a:ext>
            </a:extLst>
          </p:cNvPr>
          <p:cNvSpPr>
            <a:spLocks noGrp="1"/>
          </p:cNvSpPr>
          <p:nvPr>
            <p:ph type="dt" sz="half" idx="10"/>
          </p:nvPr>
        </p:nvSpPr>
        <p:spPr/>
        <p:txBody>
          <a:bodyPr/>
          <a:lstStyle/>
          <a:p>
            <a:pPr>
              <a:defRPr/>
            </a:pPr>
            <a:r>
              <a:rPr lang="sv-SE"/>
              <a:t>2022-03-17</a:t>
            </a:r>
            <a:endParaRPr lang="sv-SE" dirty="0"/>
          </a:p>
        </p:txBody>
      </p:sp>
      <p:sp>
        <p:nvSpPr>
          <p:cNvPr id="6" name="Platshållare för sidfot 5">
            <a:extLst>
              <a:ext uri="{FF2B5EF4-FFF2-40B4-BE49-F238E27FC236}">
                <a16:creationId xmlns:a16="http://schemas.microsoft.com/office/drawing/2014/main" id="{E95B97A3-6041-4A46-85A3-902A6710763A}"/>
              </a:ext>
            </a:extLst>
          </p:cNvPr>
          <p:cNvSpPr>
            <a:spLocks noGrp="1"/>
          </p:cNvSpPr>
          <p:nvPr>
            <p:ph type="ftr" sz="quarter" idx="11"/>
          </p:nvPr>
        </p:nvSpPr>
        <p:spPr/>
        <p:txBody>
          <a:bodyPr/>
          <a:lstStyle/>
          <a:p>
            <a:pPr>
              <a:defRPr/>
            </a:pPr>
            <a:r>
              <a:rPr lang="sv-SE"/>
              <a:t>Svenska Intensivvårdsregistret - SIR</a:t>
            </a:r>
          </a:p>
        </p:txBody>
      </p:sp>
      <p:sp>
        <p:nvSpPr>
          <p:cNvPr id="7" name="Platshållare för bildnummer 6">
            <a:extLst>
              <a:ext uri="{FF2B5EF4-FFF2-40B4-BE49-F238E27FC236}">
                <a16:creationId xmlns:a16="http://schemas.microsoft.com/office/drawing/2014/main" id="{A145FF9B-8107-4A94-AC4B-B1EE8D4126CA}"/>
              </a:ext>
            </a:extLst>
          </p:cNvPr>
          <p:cNvSpPr>
            <a:spLocks noGrp="1"/>
          </p:cNvSpPr>
          <p:nvPr>
            <p:ph type="sldNum" sz="quarter" idx="12"/>
          </p:nvPr>
        </p:nvSpPr>
        <p:spPr/>
        <p:txBody>
          <a:bodyPr/>
          <a:lstStyle/>
          <a:p>
            <a:fld id="{2632D907-FE80-445C-830A-3F9B40E9465A}" type="slidenum">
              <a:rPr lang="sv-SE" altLang="sv-SE" smtClean="0"/>
              <a:pPr/>
              <a:t>15</a:t>
            </a:fld>
            <a:endParaRPr lang="sv-SE" altLang="sv-SE"/>
          </a:p>
        </p:txBody>
      </p:sp>
      <p:graphicFrame>
        <p:nvGraphicFramePr>
          <p:cNvPr id="2" name="Objekt 1">
            <a:hlinkClick r:id="" action="ppaction://ole?verb=0"/>
            <a:extLst>
              <a:ext uri="{FF2B5EF4-FFF2-40B4-BE49-F238E27FC236}">
                <a16:creationId xmlns:a16="http://schemas.microsoft.com/office/drawing/2014/main" id="{AFCC09FE-2279-46E8-ACC1-2964E4C70C00}"/>
              </a:ext>
            </a:extLst>
          </p:cNvPr>
          <p:cNvGraphicFramePr>
            <a:graphicFrameLocks noChangeAspect="1"/>
          </p:cNvGraphicFramePr>
          <p:nvPr/>
        </p:nvGraphicFramePr>
        <p:xfrm>
          <a:off x="10378751" y="2537797"/>
          <a:ext cx="914400"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525" progId="Acrobat.Document.DC">
                  <p:embed/>
                </p:oleObj>
              </mc:Choice>
              <mc:Fallback>
                <p:oleObj name="Acrobat Document" showAsIcon="1" r:id="rId2" imgW="914400" imgH="771525" progId="Acrobat.Document.DC">
                  <p:embed/>
                  <p:pic>
                    <p:nvPicPr>
                      <p:cNvPr id="2" name="Objekt 1">
                        <a:hlinkClick r:id="" action="ppaction://ole?verb=0"/>
                        <a:extLst>
                          <a:ext uri="{FF2B5EF4-FFF2-40B4-BE49-F238E27FC236}">
                            <a16:creationId xmlns:a16="http://schemas.microsoft.com/office/drawing/2014/main" id="{AFCC09FE-2279-46E8-ACC1-2964E4C70C00}"/>
                          </a:ext>
                        </a:extLst>
                      </p:cNvPr>
                      <p:cNvPicPr/>
                      <p:nvPr/>
                    </p:nvPicPr>
                    <p:blipFill>
                      <a:blip r:embed="rId3"/>
                      <a:stretch>
                        <a:fillRect/>
                      </a:stretch>
                    </p:blipFill>
                    <p:spPr>
                      <a:xfrm>
                        <a:off x="10378751" y="2537797"/>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78928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4A60F462-A5E2-4D46-854C-8E6A1B14EE97}"/>
              </a:ext>
            </a:extLst>
          </p:cNvPr>
          <p:cNvSpPr>
            <a:spLocks noGrp="1"/>
          </p:cNvSpPr>
          <p:nvPr>
            <p:ph type="title"/>
          </p:nvPr>
        </p:nvSpPr>
        <p:spPr/>
        <p:txBody>
          <a:bodyPr/>
          <a:lstStyle/>
          <a:p>
            <a:r>
              <a:rPr lang="sv-SE" dirty="0"/>
              <a:t>7b. Årsredovisning Ordförande</a:t>
            </a:r>
          </a:p>
        </p:txBody>
      </p:sp>
      <p:sp>
        <p:nvSpPr>
          <p:cNvPr id="9" name="Platshållare för innehåll 8">
            <a:extLst>
              <a:ext uri="{FF2B5EF4-FFF2-40B4-BE49-F238E27FC236}">
                <a16:creationId xmlns:a16="http://schemas.microsoft.com/office/drawing/2014/main" id="{BED46633-C514-4EA8-A91B-C6DD644D67F7}"/>
              </a:ext>
            </a:extLst>
          </p:cNvPr>
          <p:cNvSpPr>
            <a:spLocks noGrp="1"/>
          </p:cNvSpPr>
          <p:nvPr>
            <p:ph idx="1"/>
          </p:nvPr>
        </p:nvSpPr>
        <p:spPr/>
        <p:txBody>
          <a:bodyPr/>
          <a:lstStyle/>
          <a:p>
            <a:r>
              <a:rPr lang="sv-SE" sz="2400" dirty="0"/>
              <a:t>Årsberättelse</a:t>
            </a:r>
          </a:p>
          <a:p>
            <a:pPr lvl="1"/>
            <a:r>
              <a:rPr lang="sv-SE" sz="2000" dirty="0"/>
              <a:t>Hemsidan</a:t>
            </a:r>
          </a:p>
          <a:p>
            <a:pPr lvl="2"/>
            <a:r>
              <a:rPr lang="sv-SE" sz="1600" dirty="0"/>
              <a:t>E-</a:t>
            </a:r>
            <a:r>
              <a:rPr lang="sv-SE" sz="1600" dirty="0" err="1"/>
              <a:t>learning</a:t>
            </a:r>
            <a:endParaRPr lang="sv-SE" sz="1600" dirty="0"/>
          </a:p>
          <a:p>
            <a:pPr lvl="2"/>
            <a:r>
              <a:rPr lang="sv-SE" sz="1600" dirty="0"/>
              <a:t>Rapporter covid19</a:t>
            </a:r>
          </a:p>
          <a:p>
            <a:pPr lvl="1"/>
            <a:r>
              <a:rPr lang="sv-SE" sz="1800" dirty="0"/>
              <a:t>Kommunikationsinsatser</a:t>
            </a:r>
          </a:p>
          <a:p>
            <a:pPr lvl="2"/>
            <a:r>
              <a:rPr lang="sv-SE" sz="1400" dirty="0"/>
              <a:t>Kontakt med avdelningar</a:t>
            </a:r>
          </a:p>
          <a:p>
            <a:pPr lvl="2"/>
            <a:r>
              <a:rPr lang="sv-SE" sz="1400" dirty="0"/>
              <a:t>Samverkan med myndigheter</a:t>
            </a:r>
          </a:p>
          <a:p>
            <a:pPr lvl="2"/>
            <a:r>
              <a:rPr lang="sv-SE" sz="1400" dirty="0"/>
              <a:t>Media</a:t>
            </a:r>
          </a:p>
          <a:p>
            <a:pPr lvl="1"/>
            <a:r>
              <a:rPr lang="sv-SE" sz="1800" dirty="0"/>
              <a:t>Samverkan med NPO</a:t>
            </a:r>
          </a:p>
          <a:p>
            <a:pPr lvl="2"/>
            <a:r>
              <a:rPr lang="sv-SE" sz="1400" dirty="0"/>
              <a:t>Möten med SPOR/NPO</a:t>
            </a:r>
          </a:p>
          <a:p>
            <a:pPr lvl="2"/>
            <a:r>
              <a:rPr lang="sv-SE" sz="1400" dirty="0"/>
              <a:t>NAG IMA, donation, transporter</a:t>
            </a:r>
          </a:p>
          <a:p>
            <a:pPr lvl="1"/>
            <a:r>
              <a:rPr lang="sv-SE" sz="1800" dirty="0"/>
              <a:t>Möten</a:t>
            </a:r>
          </a:p>
          <a:p>
            <a:pPr lvl="2"/>
            <a:r>
              <a:rPr lang="sv-SE" sz="1400" dirty="0"/>
              <a:t>SFAI, IVA-chefsmötet, SIS, post-IVA konferens</a:t>
            </a:r>
          </a:p>
          <a:p>
            <a:pPr lvl="2"/>
            <a:r>
              <a:rPr lang="sv-SE" sz="1400" dirty="0"/>
              <a:t>8 styrelsemöten, flera arbetsmöten</a:t>
            </a:r>
          </a:p>
          <a:p>
            <a:pPr lvl="1"/>
            <a:r>
              <a:rPr lang="sv-SE" sz="1800" dirty="0"/>
              <a:t>Samverkan myndigheter</a:t>
            </a:r>
          </a:p>
          <a:p>
            <a:pPr lvl="2"/>
            <a:r>
              <a:rPr lang="sv-SE" sz="1400" dirty="0"/>
              <a:t>FHM, SoS, IVO, </a:t>
            </a:r>
            <a:r>
              <a:rPr lang="sv-SE" sz="1400" dirty="0" err="1"/>
              <a:t>coronakomissionen</a:t>
            </a:r>
            <a:r>
              <a:rPr lang="sv-SE" sz="1400" dirty="0"/>
              <a:t>, HSD-nätverket/SKR</a:t>
            </a:r>
          </a:p>
          <a:p>
            <a:pPr marL="914400" lvl="2" indent="0">
              <a:buNone/>
            </a:pPr>
            <a:endParaRPr lang="sv-SE" sz="1400" dirty="0"/>
          </a:p>
          <a:p>
            <a:endParaRPr lang="sv-SE" dirty="0"/>
          </a:p>
        </p:txBody>
      </p:sp>
      <p:sp>
        <p:nvSpPr>
          <p:cNvPr id="5" name="Platshållare för datum 4">
            <a:extLst>
              <a:ext uri="{FF2B5EF4-FFF2-40B4-BE49-F238E27FC236}">
                <a16:creationId xmlns:a16="http://schemas.microsoft.com/office/drawing/2014/main" id="{6EF40A9F-3082-44BB-8ABC-A199042498F1}"/>
              </a:ext>
            </a:extLst>
          </p:cNvPr>
          <p:cNvSpPr>
            <a:spLocks noGrp="1"/>
          </p:cNvSpPr>
          <p:nvPr>
            <p:ph type="dt" sz="half" idx="10"/>
          </p:nvPr>
        </p:nvSpPr>
        <p:spPr/>
        <p:txBody>
          <a:bodyPr/>
          <a:lstStyle/>
          <a:p>
            <a:pPr>
              <a:defRPr/>
            </a:pPr>
            <a:r>
              <a:rPr lang="sv-SE"/>
              <a:t>2022-03-17</a:t>
            </a:r>
            <a:endParaRPr lang="sv-SE" dirty="0"/>
          </a:p>
        </p:txBody>
      </p:sp>
      <p:sp>
        <p:nvSpPr>
          <p:cNvPr id="6" name="Platshållare för sidfot 5">
            <a:extLst>
              <a:ext uri="{FF2B5EF4-FFF2-40B4-BE49-F238E27FC236}">
                <a16:creationId xmlns:a16="http://schemas.microsoft.com/office/drawing/2014/main" id="{E95B97A3-6041-4A46-85A3-902A6710763A}"/>
              </a:ext>
            </a:extLst>
          </p:cNvPr>
          <p:cNvSpPr>
            <a:spLocks noGrp="1"/>
          </p:cNvSpPr>
          <p:nvPr>
            <p:ph type="ftr" sz="quarter" idx="11"/>
          </p:nvPr>
        </p:nvSpPr>
        <p:spPr/>
        <p:txBody>
          <a:bodyPr/>
          <a:lstStyle/>
          <a:p>
            <a:pPr>
              <a:defRPr/>
            </a:pPr>
            <a:r>
              <a:rPr lang="sv-SE"/>
              <a:t>Svenska Intensivvårdsregistret - SIR</a:t>
            </a:r>
          </a:p>
        </p:txBody>
      </p:sp>
      <p:sp>
        <p:nvSpPr>
          <p:cNvPr id="7" name="Platshållare för bildnummer 6">
            <a:extLst>
              <a:ext uri="{FF2B5EF4-FFF2-40B4-BE49-F238E27FC236}">
                <a16:creationId xmlns:a16="http://schemas.microsoft.com/office/drawing/2014/main" id="{A145FF9B-8107-4A94-AC4B-B1EE8D4126CA}"/>
              </a:ext>
            </a:extLst>
          </p:cNvPr>
          <p:cNvSpPr>
            <a:spLocks noGrp="1"/>
          </p:cNvSpPr>
          <p:nvPr>
            <p:ph type="sldNum" sz="quarter" idx="12"/>
          </p:nvPr>
        </p:nvSpPr>
        <p:spPr/>
        <p:txBody>
          <a:bodyPr/>
          <a:lstStyle/>
          <a:p>
            <a:fld id="{2632D907-FE80-445C-830A-3F9B40E9465A}" type="slidenum">
              <a:rPr lang="sv-SE" altLang="sv-SE" smtClean="0"/>
              <a:pPr/>
              <a:t>16</a:t>
            </a:fld>
            <a:endParaRPr lang="sv-SE" altLang="sv-SE"/>
          </a:p>
        </p:txBody>
      </p:sp>
      <p:graphicFrame>
        <p:nvGraphicFramePr>
          <p:cNvPr id="2" name="Objekt 1">
            <a:hlinkClick r:id="" action="ppaction://ole?verb=0"/>
            <a:extLst>
              <a:ext uri="{FF2B5EF4-FFF2-40B4-BE49-F238E27FC236}">
                <a16:creationId xmlns:a16="http://schemas.microsoft.com/office/drawing/2014/main" id="{AFCC09FE-2279-46E8-ACC1-2964E4C70C00}"/>
              </a:ext>
            </a:extLst>
          </p:cNvPr>
          <p:cNvGraphicFramePr>
            <a:graphicFrameLocks noChangeAspect="1"/>
          </p:cNvGraphicFramePr>
          <p:nvPr/>
        </p:nvGraphicFramePr>
        <p:xfrm>
          <a:off x="10378751" y="2537797"/>
          <a:ext cx="914400"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525" progId="Acrobat.Document.DC">
                  <p:embed/>
                </p:oleObj>
              </mc:Choice>
              <mc:Fallback>
                <p:oleObj name="Acrobat Document" showAsIcon="1" r:id="rId2" imgW="914400" imgH="771525" progId="Acrobat.Document.DC">
                  <p:embed/>
                  <p:pic>
                    <p:nvPicPr>
                      <p:cNvPr id="2" name="Objekt 1">
                        <a:hlinkClick r:id="" action="ppaction://ole?verb=0"/>
                        <a:extLst>
                          <a:ext uri="{FF2B5EF4-FFF2-40B4-BE49-F238E27FC236}">
                            <a16:creationId xmlns:a16="http://schemas.microsoft.com/office/drawing/2014/main" id="{AFCC09FE-2279-46E8-ACC1-2964E4C70C00}"/>
                          </a:ext>
                        </a:extLst>
                      </p:cNvPr>
                      <p:cNvPicPr/>
                      <p:nvPr/>
                    </p:nvPicPr>
                    <p:blipFill>
                      <a:blip r:embed="rId3"/>
                      <a:stretch>
                        <a:fillRect/>
                      </a:stretch>
                    </p:blipFill>
                    <p:spPr>
                      <a:xfrm>
                        <a:off x="10378751" y="2537797"/>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7469686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4A60F462-A5E2-4D46-854C-8E6A1B14EE97}"/>
              </a:ext>
            </a:extLst>
          </p:cNvPr>
          <p:cNvSpPr>
            <a:spLocks noGrp="1"/>
          </p:cNvSpPr>
          <p:nvPr>
            <p:ph type="title"/>
          </p:nvPr>
        </p:nvSpPr>
        <p:spPr/>
        <p:txBody>
          <a:bodyPr/>
          <a:lstStyle/>
          <a:p>
            <a:r>
              <a:rPr lang="sv-SE" dirty="0"/>
              <a:t>7b. Årsredovisning Ordförande</a:t>
            </a:r>
          </a:p>
        </p:txBody>
      </p:sp>
      <p:sp>
        <p:nvSpPr>
          <p:cNvPr id="9" name="Platshållare för innehåll 8">
            <a:extLst>
              <a:ext uri="{FF2B5EF4-FFF2-40B4-BE49-F238E27FC236}">
                <a16:creationId xmlns:a16="http://schemas.microsoft.com/office/drawing/2014/main" id="{BED46633-C514-4EA8-A91B-C6DD644D67F7}"/>
              </a:ext>
            </a:extLst>
          </p:cNvPr>
          <p:cNvSpPr>
            <a:spLocks noGrp="1"/>
          </p:cNvSpPr>
          <p:nvPr>
            <p:ph idx="1"/>
          </p:nvPr>
        </p:nvSpPr>
        <p:spPr/>
        <p:txBody>
          <a:bodyPr/>
          <a:lstStyle/>
          <a:p>
            <a:r>
              <a:rPr lang="sv-SE" sz="2400" dirty="0"/>
              <a:t>Årsberättelse</a:t>
            </a:r>
          </a:p>
          <a:p>
            <a:pPr lvl="1"/>
            <a:r>
              <a:rPr lang="sv-SE" sz="2000" dirty="0"/>
              <a:t>Övriga aktiviteter – </a:t>
            </a:r>
            <a:r>
              <a:rPr lang="sv-SE" sz="2000" dirty="0" err="1"/>
              <a:t>audit</a:t>
            </a:r>
            <a:r>
              <a:rPr lang="sv-SE" sz="2000" dirty="0"/>
              <a:t>, fortsatt utveckling av e-</a:t>
            </a:r>
            <a:r>
              <a:rPr lang="sv-SE" sz="2000" dirty="0" err="1"/>
              <a:t>learning</a:t>
            </a:r>
            <a:r>
              <a:rPr lang="sv-SE" sz="2000" dirty="0"/>
              <a:t>, NIVA-gruppen TBI-modul</a:t>
            </a:r>
          </a:p>
          <a:p>
            <a:pPr lvl="1"/>
            <a:r>
              <a:rPr lang="sv-SE" sz="2000" dirty="0"/>
              <a:t>RUT</a:t>
            </a:r>
          </a:p>
          <a:p>
            <a:pPr marL="914400" lvl="2" indent="0">
              <a:buNone/>
            </a:pPr>
            <a:endParaRPr lang="sv-SE" sz="1400" dirty="0"/>
          </a:p>
          <a:p>
            <a:endParaRPr lang="sv-SE" dirty="0"/>
          </a:p>
        </p:txBody>
      </p:sp>
      <p:sp>
        <p:nvSpPr>
          <p:cNvPr id="5" name="Platshållare för datum 4">
            <a:extLst>
              <a:ext uri="{FF2B5EF4-FFF2-40B4-BE49-F238E27FC236}">
                <a16:creationId xmlns:a16="http://schemas.microsoft.com/office/drawing/2014/main" id="{6EF40A9F-3082-44BB-8ABC-A199042498F1}"/>
              </a:ext>
            </a:extLst>
          </p:cNvPr>
          <p:cNvSpPr>
            <a:spLocks noGrp="1"/>
          </p:cNvSpPr>
          <p:nvPr>
            <p:ph type="dt" sz="half" idx="10"/>
          </p:nvPr>
        </p:nvSpPr>
        <p:spPr/>
        <p:txBody>
          <a:bodyPr/>
          <a:lstStyle/>
          <a:p>
            <a:pPr>
              <a:defRPr/>
            </a:pPr>
            <a:r>
              <a:rPr lang="sv-SE"/>
              <a:t>2022-03-17</a:t>
            </a:r>
            <a:endParaRPr lang="sv-SE" dirty="0"/>
          </a:p>
        </p:txBody>
      </p:sp>
      <p:sp>
        <p:nvSpPr>
          <p:cNvPr id="6" name="Platshållare för sidfot 5">
            <a:extLst>
              <a:ext uri="{FF2B5EF4-FFF2-40B4-BE49-F238E27FC236}">
                <a16:creationId xmlns:a16="http://schemas.microsoft.com/office/drawing/2014/main" id="{E95B97A3-6041-4A46-85A3-902A6710763A}"/>
              </a:ext>
            </a:extLst>
          </p:cNvPr>
          <p:cNvSpPr>
            <a:spLocks noGrp="1"/>
          </p:cNvSpPr>
          <p:nvPr>
            <p:ph type="ftr" sz="quarter" idx="11"/>
          </p:nvPr>
        </p:nvSpPr>
        <p:spPr/>
        <p:txBody>
          <a:bodyPr/>
          <a:lstStyle/>
          <a:p>
            <a:pPr>
              <a:defRPr/>
            </a:pPr>
            <a:r>
              <a:rPr lang="sv-SE"/>
              <a:t>Svenska Intensivvårdsregistret - SIR</a:t>
            </a:r>
          </a:p>
        </p:txBody>
      </p:sp>
      <p:sp>
        <p:nvSpPr>
          <p:cNvPr id="7" name="Platshållare för bildnummer 6">
            <a:extLst>
              <a:ext uri="{FF2B5EF4-FFF2-40B4-BE49-F238E27FC236}">
                <a16:creationId xmlns:a16="http://schemas.microsoft.com/office/drawing/2014/main" id="{A145FF9B-8107-4A94-AC4B-B1EE8D4126CA}"/>
              </a:ext>
            </a:extLst>
          </p:cNvPr>
          <p:cNvSpPr>
            <a:spLocks noGrp="1"/>
          </p:cNvSpPr>
          <p:nvPr>
            <p:ph type="sldNum" sz="quarter" idx="12"/>
          </p:nvPr>
        </p:nvSpPr>
        <p:spPr/>
        <p:txBody>
          <a:bodyPr/>
          <a:lstStyle/>
          <a:p>
            <a:fld id="{2632D907-FE80-445C-830A-3F9B40E9465A}" type="slidenum">
              <a:rPr lang="sv-SE" altLang="sv-SE" smtClean="0"/>
              <a:pPr/>
              <a:t>17</a:t>
            </a:fld>
            <a:endParaRPr lang="sv-SE" altLang="sv-SE"/>
          </a:p>
        </p:txBody>
      </p:sp>
      <p:graphicFrame>
        <p:nvGraphicFramePr>
          <p:cNvPr id="2" name="Objekt 1">
            <a:hlinkClick r:id="" action="ppaction://ole?verb=0"/>
            <a:extLst>
              <a:ext uri="{FF2B5EF4-FFF2-40B4-BE49-F238E27FC236}">
                <a16:creationId xmlns:a16="http://schemas.microsoft.com/office/drawing/2014/main" id="{AFCC09FE-2279-46E8-ACC1-2964E4C70C00}"/>
              </a:ext>
            </a:extLst>
          </p:cNvPr>
          <p:cNvGraphicFramePr>
            <a:graphicFrameLocks noChangeAspect="1"/>
          </p:cNvGraphicFramePr>
          <p:nvPr/>
        </p:nvGraphicFramePr>
        <p:xfrm>
          <a:off x="10378751" y="2537797"/>
          <a:ext cx="914400"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525" progId="Acrobat.Document.DC">
                  <p:embed/>
                </p:oleObj>
              </mc:Choice>
              <mc:Fallback>
                <p:oleObj name="Acrobat Document" showAsIcon="1" r:id="rId2" imgW="914400" imgH="771525" progId="Acrobat.Document.DC">
                  <p:embed/>
                  <p:pic>
                    <p:nvPicPr>
                      <p:cNvPr id="2" name="Objekt 1">
                        <a:hlinkClick r:id="" action="ppaction://ole?verb=0"/>
                        <a:extLst>
                          <a:ext uri="{FF2B5EF4-FFF2-40B4-BE49-F238E27FC236}">
                            <a16:creationId xmlns:a16="http://schemas.microsoft.com/office/drawing/2014/main" id="{AFCC09FE-2279-46E8-ACC1-2964E4C70C00}"/>
                          </a:ext>
                        </a:extLst>
                      </p:cNvPr>
                      <p:cNvPicPr/>
                      <p:nvPr/>
                    </p:nvPicPr>
                    <p:blipFill>
                      <a:blip r:embed="rId3"/>
                      <a:stretch>
                        <a:fillRect/>
                      </a:stretch>
                    </p:blipFill>
                    <p:spPr>
                      <a:xfrm>
                        <a:off x="10378751" y="2537797"/>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1946128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A0E791-9B86-4D8A-98CF-A47F28BB1BBD}"/>
              </a:ext>
            </a:extLst>
          </p:cNvPr>
          <p:cNvSpPr>
            <a:spLocks noGrp="1"/>
          </p:cNvSpPr>
          <p:nvPr>
            <p:ph type="title"/>
          </p:nvPr>
        </p:nvSpPr>
        <p:spPr/>
        <p:txBody>
          <a:bodyPr/>
          <a:lstStyle/>
          <a:p>
            <a:r>
              <a:rPr lang="sv-SE" dirty="0"/>
              <a:t>8. Årsredovisning FoU-grupp</a:t>
            </a:r>
          </a:p>
        </p:txBody>
      </p:sp>
      <p:sp>
        <p:nvSpPr>
          <p:cNvPr id="3" name="Platshållare för innehåll 2">
            <a:extLst>
              <a:ext uri="{FF2B5EF4-FFF2-40B4-BE49-F238E27FC236}">
                <a16:creationId xmlns:a16="http://schemas.microsoft.com/office/drawing/2014/main" id="{98535F56-F18E-45C2-A576-CED544DD6D92}"/>
              </a:ext>
            </a:extLst>
          </p:cNvPr>
          <p:cNvSpPr>
            <a:spLocks noGrp="1"/>
          </p:cNvSpPr>
          <p:nvPr>
            <p:ph idx="1"/>
          </p:nvPr>
        </p:nvSpPr>
        <p:spPr/>
        <p:txBody>
          <a:bodyPr/>
          <a:lstStyle/>
          <a:p>
            <a:r>
              <a:rPr lang="sv-SE" dirty="0"/>
              <a:t>Årsberättelse FoU</a:t>
            </a:r>
          </a:p>
        </p:txBody>
      </p:sp>
      <p:sp>
        <p:nvSpPr>
          <p:cNvPr id="4" name="Platshållare för datum 3">
            <a:extLst>
              <a:ext uri="{FF2B5EF4-FFF2-40B4-BE49-F238E27FC236}">
                <a16:creationId xmlns:a16="http://schemas.microsoft.com/office/drawing/2014/main" id="{CED2D66A-4A28-493A-BF91-2865E5C1C420}"/>
              </a:ext>
            </a:extLst>
          </p:cNvPr>
          <p:cNvSpPr>
            <a:spLocks noGrp="1"/>
          </p:cNvSpPr>
          <p:nvPr>
            <p:ph type="dt" sz="half" idx="10"/>
          </p:nvPr>
        </p:nvSpPr>
        <p:spPr/>
        <p:txBody>
          <a:bodyPr/>
          <a:lstStyle/>
          <a:p>
            <a:pPr>
              <a:defRPr/>
            </a:pPr>
            <a:r>
              <a:rPr lang="sv-SE"/>
              <a:t>2022-03-17</a:t>
            </a:r>
          </a:p>
        </p:txBody>
      </p:sp>
      <p:sp>
        <p:nvSpPr>
          <p:cNvPr id="5" name="Platshållare för sidfot 4">
            <a:extLst>
              <a:ext uri="{FF2B5EF4-FFF2-40B4-BE49-F238E27FC236}">
                <a16:creationId xmlns:a16="http://schemas.microsoft.com/office/drawing/2014/main" id="{39FC5A4B-546B-44B4-AEFE-20E0DBF9265F}"/>
              </a:ext>
            </a:extLst>
          </p:cNvPr>
          <p:cNvSpPr>
            <a:spLocks noGrp="1"/>
          </p:cNvSpPr>
          <p:nvPr>
            <p:ph type="ftr" sz="quarter" idx="11"/>
          </p:nvPr>
        </p:nvSpPr>
        <p:spPr/>
        <p:txBody>
          <a:bodyPr/>
          <a:lstStyle/>
          <a:p>
            <a:pPr>
              <a:defRPr/>
            </a:pPr>
            <a:r>
              <a:rPr lang="sv-SE"/>
              <a:t>Svenska Intensivvårdsregistret - SIR</a:t>
            </a:r>
          </a:p>
        </p:txBody>
      </p:sp>
      <p:sp>
        <p:nvSpPr>
          <p:cNvPr id="6" name="Platshållare för bildnummer 5">
            <a:extLst>
              <a:ext uri="{FF2B5EF4-FFF2-40B4-BE49-F238E27FC236}">
                <a16:creationId xmlns:a16="http://schemas.microsoft.com/office/drawing/2014/main" id="{A5A4C006-E490-4706-9E11-C4986A98DA58}"/>
              </a:ext>
            </a:extLst>
          </p:cNvPr>
          <p:cNvSpPr>
            <a:spLocks noGrp="1"/>
          </p:cNvSpPr>
          <p:nvPr>
            <p:ph type="sldNum" sz="quarter" idx="12"/>
          </p:nvPr>
        </p:nvSpPr>
        <p:spPr/>
        <p:txBody>
          <a:bodyPr/>
          <a:lstStyle/>
          <a:p>
            <a:fld id="{571D8F93-925F-4934-B191-201E268138DF}" type="slidenum">
              <a:rPr lang="sv-SE" altLang="sv-SE" smtClean="0"/>
              <a:pPr/>
              <a:t>18</a:t>
            </a:fld>
            <a:endParaRPr lang="sv-SE" altLang="sv-SE"/>
          </a:p>
        </p:txBody>
      </p:sp>
      <p:graphicFrame>
        <p:nvGraphicFramePr>
          <p:cNvPr id="7" name="Objekt 6">
            <a:hlinkClick r:id="" action="ppaction://ole?verb=0"/>
            <a:extLst>
              <a:ext uri="{FF2B5EF4-FFF2-40B4-BE49-F238E27FC236}">
                <a16:creationId xmlns:a16="http://schemas.microsoft.com/office/drawing/2014/main" id="{9A2BAD95-A191-46FC-8DA2-72D83066930A}"/>
              </a:ext>
            </a:extLst>
          </p:cNvPr>
          <p:cNvGraphicFramePr>
            <a:graphicFrameLocks noChangeAspect="1"/>
          </p:cNvGraphicFramePr>
          <p:nvPr>
            <p:extLst>
              <p:ext uri="{D42A27DB-BD31-4B8C-83A1-F6EECF244321}">
                <p14:modId xmlns:p14="http://schemas.microsoft.com/office/powerpoint/2010/main" val="1355781527"/>
              </p:ext>
            </p:extLst>
          </p:nvPr>
        </p:nvGraphicFramePr>
        <p:xfrm>
          <a:off x="5638800" y="3041650"/>
          <a:ext cx="914400"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525" progId="Acrobat.Document.DC">
                  <p:embed/>
                </p:oleObj>
              </mc:Choice>
              <mc:Fallback>
                <p:oleObj name="Acrobat Document" showAsIcon="1" r:id="rId2" imgW="914400" imgH="771525" progId="Acrobat.Document.DC">
                  <p:embed/>
                  <p:pic>
                    <p:nvPicPr>
                      <p:cNvPr id="7" name="Objekt 6">
                        <a:hlinkClick r:id="" action="ppaction://ole?verb=0"/>
                        <a:extLst>
                          <a:ext uri="{FF2B5EF4-FFF2-40B4-BE49-F238E27FC236}">
                            <a16:creationId xmlns:a16="http://schemas.microsoft.com/office/drawing/2014/main" id="{9A2BAD95-A191-46FC-8DA2-72D83066930A}"/>
                          </a:ext>
                        </a:extLst>
                      </p:cNvPr>
                      <p:cNvPicPr/>
                      <p:nvPr/>
                    </p:nvPicPr>
                    <p:blipFill>
                      <a:blip r:embed="rId3"/>
                      <a:stretch>
                        <a:fillRect/>
                      </a:stretch>
                    </p:blipFill>
                    <p:spPr>
                      <a:xfrm>
                        <a:off x="5638800" y="304165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2942688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B38AEB-9966-47F7-8B0B-E6605959BA31}"/>
              </a:ext>
            </a:extLst>
          </p:cNvPr>
          <p:cNvSpPr>
            <a:spLocks noGrp="1"/>
          </p:cNvSpPr>
          <p:nvPr>
            <p:ph type="title"/>
          </p:nvPr>
        </p:nvSpPr>
        <p:spPr/>
        <p:txBody>
          <a:bodyPr/>
          <a:lstStyle/>
          <a:p>
            <a:r>
              <a:rPr lang="sv-SE" dirty="0"/>
              <a:t>9. Årsredovisning IT-grupp</a:t>
            </a:r>
          </a:p>
        </p:txBody>
      </p:sp>
      <p:sp>
        <p:nvSpPr>
          <p:cNvPr id="3" name="Platshållare för innehåll 2">
            <a:extLst>
              <a:ext uri="{FF2B5EF4-FFF2-40B4-BE49-F238E27FC236}">
                <a16:creationId xmlns:a16="http://schemas.microsoft.com/office/drawing/2014/main" id="{7BA56472-F47C-4B63-A3A4-A0B2F03C6BB5}"/>
              </a:ext>
            </a:extLst>
          </p:cNvPr>
          <p:cNvSpPr>
            <a:spLocks noGrp="1"/>
          </p:cNvSpPr>
          <p:nvPr>
            <p:ph idx="1"/>
          </p:nvPr>
        </p:nvSpPr>
        <p:spPr/>
        <p:txBody>
          <a:bodyPr/>
          <a:lstStyle/>
          <a:p>
            <a:r>
              <a:rPr lang="sv-SE" sz="2000" dirty="0"/>
              <a:t>Årsberättelse IT</a:t>
            </a:r>
          </a:p>
          <a:p>
            <a:pPr lvl="1"/>
            <a:r>
              <a:rPr lang="sv-SE" altLang="sv-SE" sz="1800" dirty="0" err="1"/>
              <a:t>Covid</a:t>
            </a:r>
            <a:endParaRPr lang="sv-SE" altLang="sv-SE" sz="1800" dirty="0"/>
          </a:p>
          <a:p>
            <a:pPr lvl="2"/>
            <a:r>
              <a:rPr lang="sv-SE" altLang="sv-SE" sz="1600" b="1" dirty="0"/>
              <a:t>Support</a:t>
            </a:r>
            <a:r>
              <a:rPr lang="sv-SE" altLang="sv-SE" sz="1600" dirty="0"/>
              <a:t> för rapportering</a:t>
            </a:r>
          </a:p>
          <a:p>
            <a:pPr lvl="2"/>
            <a:r>
              <a:rPr lang="sv-SE" altLang="sv-SE" sz="1600" dirty="0"/>
              <a:t>Webbformuläret för SIRI justerat för covid-19 och utökat för RS-virus</a:t>
            </a:r>
          </a:p>
          <a:p>
            <a:pPr lvl="2"/>
            <a:r>
              <a:rPr lang="sv-SE" altLang="sv-SE" sz="1600" dirty="0"/>
              <a:t>Platsregistrering fortsatt</a:t>
            </a:r>
          </a:p>
          <a:p>
            <a:pPr lvl="2"/>
            <a:r>
              <a:rPr lang="sv-SE" altLang="sv-SE" sz="1600" dirty="0"/>
              <a:t>Nya rapporter på utdataportalen för covid-19</a:t>
            </a:r>
          </a:p>
          <a:p>
            <a:pPr lvl="2"/>
            <a:r>
              <a:rPr lang="sv-SE" altLang="sv-SE" sz="1600" dirty="0"/>
              <a:t>Forskningsuttag angående covid-19</a:t>
            </a:r>
          </a:p>
          <a:p>
            <a:pPr lvl="1"/>
            <a:r>
              <a:rPr lang="sv-SE" altLang="sv-SE" sz="1800" dirty="0"/>
              <a:t>Automatisk överföring av </a:t>
            </a:r>
            <a:r>
              <a:rPr lang="sv-SE" altLang="sv-SE" sz="1800" dirty="0" err="1"/>
              <a:t>vårdtillfälledata</a:t>
            </a:r>
            <a:endParaRPr lang="sv-SE" altLang="sv-SE" sz="1800" dirty="0"/>
          </a:p>
          <a:p>
            <a:pPr lvl="2"/>
            <a:r>
              <a:rPr lang="sv-SE" altLang="sv-SE" sz="1600" dirty="0"/>
              <a:t>80 % av avdelningarna anslutna</a:t>
            </a:r>
          </a:p>
          <a:p>
            <a:pPr lvl="1"/>
            <a:r>
              <a:rPr lang="sv-SE" altLang="sv-SE" sz="1800" dirty="0"/>
              <a:t>Dataöverföringar till myndigheter</a:t>
            </a:r>
          </a:p>
          <a:p>
            <a:pPr lvl="1"/>
            <a:r>
              <a:rPr lang="sv-SE" sz="1800" dirty="0"/>
              <a:t>Utveckling utdataportalen (covid-19, RS-virus, influensa, vikt &amp; längd, </a:t>
            </a:r>
            <a:r>
              <a:rPr lang="sv-SE" sz="1800" dirty="0" err="1"/>
              <a:t>clinical</a:t>
            </a:r>
            <a:r>
              <a:rPr lang="sv-SE" sz="1800" dirty="0"/>
              <a:t> </a:t>
            </a:r>
            <a:r>
              <a:rPr lang="sv-SE" sz="1800" dirty="0" err="1"/>
              <a:t>frailty</a:t>
            </a:r>
            <a:r>
              <a:rPr lang="sv-SE" sz="1800" dirty="0"/>
              <a:t> </a:t>
            </a:r>
            <a:r>
              <a:rPr lang="sv-SE" sz="1800" dirty="0" err="1"/>
              <a:t>scale</a:t>
            </a:r>
            <a:r>
              <a:rPr lang="sv-SE" sz="1800" dirty="0"/>
              <a:t> mm)</a:t>
            </a:r>
          </a:p>
          <a:p>
            <a:pPr lvl="1"/>
            <a:r>
              <a:rPr lang="sv-SE" altLang="sv-SE" sz="1800" dirty="0"/>
              <a:t>E-Learning </a:t>
            </a:r>
          </a:p>
          <a:p>
            <a:pPr lvl="1"/>
            <a:r>
              <a:rPr lang="sv-SE" altLang="sv-SE" sz="1800" dirty="0"/>
              <a:t>Hemsidan</a:t>
            </a:r>
          </a:p>
          <a:p>
            <a:pPr lvl="1"/>
            <a:r>
              <a:rPr lang="sv-SE" altLang="sv-SE" sz="1800" dirty="0"/>
              <a:t>Vetenskapsrådet metadataverktyget RUT (Register </a:t>
            </a:r>
            <a:r>
              <a:rPr lang="sv-SE" altLang="sv-SE" sz="1800" dirty="0" err="1"/>
              <a:t>Utiliser</a:t>
            </a:r>
            <a:r>
              <a:rPr lang="sv-SE" altLang="sv-SE" sz="1800" dirty="0"/>
              <a:t> </a:t>
            </a:r>
            <a:r>
              <a:rPr lang="sv-SE" altLang="sv-SE" sz="1800" dirty="0" err="1"/>
              <a:t>Tool</a:t>
            </a:r>
            <a:r>
              <a:rPr lang="sv-SE" altLang="sv-SE" sz="1800" dirty="0"/>
              <a:t>)</a:t>
            </a:r>
          </a:p>
          <a:p>
            <a:endParaRPr lang="sv-SE" dirty="0"/>
          </a:p>
        </p:txBody>
      </p:sp>
      <p:sp>
        <p:nvSpPr>
          <p:cNvPr id="4" name="Platshållare för datum 3">
            <a:extLst>
              <a:ext uri="{FF2B5EF4-FFF2-40B4-BE49-F238E27FC236}">
                <a16:creationId xmlns:a16="http://schemas.microsoft.com/office/drawing/2014/main" id="{895BE097-366F-4C95-B51A-5167B09FFC1D}"/>
              </a:ext>
            </a:extLst>
          </p:cNvPr>
          <p:cNvSpPr>
            <a:spLocks noGrp="1"/>
          </p:cNvSpPr>
          <p:nvPr>
            <p:ph type="dt" sz="half" idx="10"/>
          </p:nvPr>
        </p:nvSpPr>
        <p:spPr/>
        <p:txBody>
          <a:bodyPr/>
          <a:lstStyle/>
          <a:p>
            <a:pPr>
              <a:defRPr/>
            </a:pPr>
            <a:r>
              <a:rPr lang="sv-SE"/>
              <a:t>2022-03-17</a:t>
            </a:r>
          </a:p>
        </p:txBody>
      </p:sp>
      <p:sp>
        <p:nvSpPr>
          <p:cNvPr id="5" name="Platshållare för sidfot 4">
            <a:extLst>
              <a:ext uri="{FF2B5EF4-FFF2-40B4-BE49-F238E27FC236}">
                <a16:creationId xmlns:a16="http://schemas.microsoft.com/office/drawing/2014/main" id="{8381BEFA-7679-4D39-B539-1A65693EC53C}"/>
              </a:ext>
            </a:extLst>
          </p:cNvPr>
          <p:cNvSpPr>
            <a:spLocks noGrp="1"/>
          </p:cNvSpPr>
          <p:nvPr>
            <p:ph type="ftr" sz="quarter" idx="11"/>
          </p:nvPr>
        </p:nvSpPr>
        <p:spPr/>
        <p:txBody>
          <a:bodyPr/>
          <a:lstStyle/>
          <a:p>
            <a:pPr>
              <a:defRPr/>
            </a:pPr>
            <a:r>
              <a:rPr lang="sv-SE"/>
              <a:t>Svenska Intensivvårdsregistret - SIR</a:t>
            </a:r>
          </a:p>
        </p:txBody>
      </p:sp>
      <p:sp>
        <p:nvSpPr>
          <p:cNvPr id="6" name="Platshållare för bildnummer 5">
            <a:extLst>
              <a:ext uri="{FF2B5EF4-FFF2-40B4-BE49-F238E27FC236}">
                <a16:creationId xmlns:a16="http://schemas.microsoft.com/office/drawing/2014/main" id="{F5834042-4D03-4125-B784-2659AEEB7D34}"/>
              </a:ext>
            </a:extLst>
          </p:cNvPr>
          <p:cNvSpPr>
            <a:spLocks noGrp="1"/>
          </p:cNvSpPr>
          <p:nvPr>
            <p:ph type="sldNum" sz="quarter" idx="12"/>
          </p:nvPr>
        </p:nvSpPr>
        <p:spPr/>
        <p:txBody>
          <a:bodyPr/>
          <a:lstStyle/>
          <a:p>
            <a:fld id="{571D8F93-925F-4934-B191-201E268138DF}" type="slidenum">
              <a:rPr lang="sv-SE" altLang="sv-SE" smtClean="0"/>
              <a:pPr/>
              <a:t>19</a:t>
            </a:fld>
            <a:endParaRPr lang="sv-SE" altLang="sv-SE"/>
          </a:p>
        </p:txBody>
      </p:sp>
      <p:graphicFrame>
        <p:nvGraphicFramePr>
          <p:cNvPr id="7" name="Objekt 6">
            <a:hlinkClick r:id="" action="ppaction://ole?verb=0"/>
            <a:extLst>
              <a:ext uri="{FF2B5EF4-FFF2-40B4-BE49-F238E27FC236}">
                <a16:creationId xmlns:a16="http://schemas.microsoft.com/office/drawing/2014/main" id="{68F40330-2734-445C-967C-BC9355D7371A}"/>
              </a:ext>
            </a:extLst>
          </p:cNvPr>
          <p:cNvGraphicFramePr>
            <a:graphicFrameLocks noChangeAspect="1"/>
          </p:cNvGraphicFramePr>
          <p:nvPr>
            <p:extLst>
              <p:ext uri="{D42A27DB-BD31-4B8C-83A1-F6EECF244321}">
                <p14:modId xmlns:p14="http://schemas.microsoft.com/office/powerpoint/2010/main" val="2214722873"/>
              </p:ext>
            </p:extLst>
          </p:nvPr>
        </p:nvGraphicFramePr>
        <p:xfrm>
          <a:off x="9245600" y="3092450"/>
          <a:ext cx="915988" cy="771525"/>
        </p:xfrm>
        <a:graphic>
          <a:graphicData uri="http://schemas.openxmlformats.org/presentationml/2006/ole">
            <mc:AlternateContent xmlns:mc="http://schemas.openxmlformats.org/markup-compatibility/2006">
              <mc:Choice xmlns:v="urn:schemas-microsoft-com:vml" Requires="v">
                <p:oleObj name="Acrobat Document" showAsIcon="1" r:id="rId2" imgW="916200" imgH="772200" progId="Acrobat.Document.DC">
                  <p:embed/>
                </p:oleObj>
              </mc:Choice>
              <mc:Fallback>
                <p:oleObj name="Acrobat Document" showAsIcon="1" r:id="rId2" imgW="916200" imgH="772200" progId="Acrobat.Document.DC">
                  <p:embed/>
                  <p:pic>
                    <p:nvPicPr>
                      <p:cNvPr id="7" name="Objekt 6">
                        <a:hlinkClick r:id="" action="ppaction://ole?verb=0"/>
                        <a:extLst>
                          <a:ext uri="{FF2B5EF4-FFF2-40B4-BE49-F238E27FC236}">
                            <a16:creationId xmlns:a16="http://schemas.microsoft.com/office/drawing/2014/main" id="{68F40330-2734-445C-967C-BC9355D7371A}"/>
                          </a:ext>
                        </a:extLst>
                      </p:cNvPr>
                      <p:cNvPicPr/>
                      <p:nvPr/>
                    </p:nvPicPr>
                    <p:blipFill>
                      <a:blip r:embed="rId3"/>
                      <a:stretch>
                        <a:fillRect/>
                      </a:stretch>
                    </p:blipFill>
                    <p:spPr>
                      <a:xfrm>
                        <a:off x="9245600" y="3092450"/>
                        <a:ext cx="915988" cy="771525"/>
                      </a:xfrm>
                      <a:prstGeom prst="rect">
                        <a:avLst/>
                      </a:prstGeom>
                    </p:spPr>
                  </p:pic>
                </p:oleObj>
              </mc:Fallback>
            </mc:AlternateContent>
          </a:graphicData>
        </a:graphic>
      </p:graphicFrame>
    </p:spTree>
    <p:extLst>
      <p:ext uri="{BB962C8B-B14F-4D97-AF65-F5344CB8AC3E}">
        <p14:creationId xmlns:p14="http://schemas.microsoft.com/office/powerpoint/2010/main" val="26550560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97D96BE-A330-4292-9934-3BD7834E0A7B}"/>
              </a:ext>
            </a:extLst>
          </p:cNvPr>
          <p:cNvSpPr>
            <a:spLocks noGrp="1"/>
          </p:cNvSpPr>
          <p:nvPr>
            <p:ph type="title"/>
          </p:nvPr>
        </p:nvSpPr>
        <p:spPr>
          <a:xfrm>
            <a:off x="1773044" y="136524"/>
            <a:ext cx="8474927" cy="1143000"/>
          </a:xfrm>
        </p:spPr>
        <p:txBody>
          <a:bodyPr/>
          <a:lstStyle/>
          <a:p>
            <a:r>
              <a:rPr lang="sv-SE" dirty="0"/>
              <a:t>Årsmöte för verksamhetsåret 2021</a:t>
            </a:r>
          </a:p>
        </p:txBody>
      </p:sp>
      <p:sp>
        <p:nvSpPr>
          <p:cNvPr id="3" name="Platshållare för innehåll 2">
            <a:extLst>
              <a:ext uri="{FF2B5EF4-FFF2-40B4-BE49-F238E27FC236}">
                <a16:creationId xmlns:a16="http://schemas.microsoft.com/office/drawing/2014/main" id="{E5D8A805-B562-41AE-934E-1F68EE65C148}"/>
              </a:ext>
            </a:extLst>
          </p:cNvPr>
          <p:cNvSpPr>
            <a:spLocks noGrp="1"/>
          </p:cNvSpPr>
          <p:nvPr>
            <p:ph sz="half" idx="1"/>
          </p:nvPr>
        </p:nvSpPr>
        <p:spPr/>
        <p:txBody>
          <a:bodyPr/>
          <a:lstStyle/>
          <a:p>
            <a:pPr marL="514350" indent="-514350">
              <a:buFont typeface="+mj-lt"/>
              <a:buAutoNum type="arabicPeriod"/>
            </a:pPr>
            <a:r>
              <a:rPr lang="sv-SE" sz="1600" dirty="0"/>
              <a:t>Årsmötets öppnande</a:t>
            </a:r>
          </a:p>
          <a:p>
            <a:pPr marL="514350" indent="-514350">
              <a:buFont typeface="+mj-lt"/>
              <a:buAutoNum type="arabicPeriod"/>
            </a:pPr>
            <a:r>
              <a:rPr lang="sv-SE" sz="1600" dirty="0"/>
              <a:t>Val av mötesordförande och introduktion till arbetsordning för årsmötet digitalt</a:t>
            </a:r>
          </a:p>
          <a:p>
            <a:pPr marL="514350" indent="-514350">
              <a:buFont typeface="+mj-lt"/>
              <a:buAutoNum type="arabicPeriod"/>
            </a:pPr>
            <a:r>
              <a:rPr lang="sv-SE" sz="1600" dirty="0"/>
              <a:t>Val av två justeringsmän (utanför styrelsen), tillika rösträknare</a:t>
            </a:r>
          </a:p>
          <a:p>
            <a:pPr marL="514350" indent="-514350">
              <a:buFont typeface="+mj-lt"/>
              <a:buAutoNum type="arabicPeriod"/>
            </a:pPr>
            <a:r>
              <a:rPr lang="sv-SE" sz="1600" dirty="0"/>
              <a:t>Val av mötessekreterare</a:t>
            </a:r>
          </a:p>
          <a:p>
            <a:pPr marL="514350" indent="-514350">
              <a:buFont typeface="+mj-lt"/>
              <a:buAutoNum type="arabicPeriod"/>
            </a:pPr>
            <a:r>
              <a:rPr lang="sv-SE" sz="1600" dirty="0"/>
              <a:t>Godkännande av kallelse till årsmötet och procedurfrågor</a:t>
            </a:r>
          </a:p>
          <a:p>
            <a:pPr marL="514350" indent="-514350">
              <a:buFont typeface="+mj-lt"/>
              <a:buAutoNum type="arabicPeriod"/>
            </a:pPr>
            <a:r>
              <a:rPr lang="sv-SE" sz="1600" dirty="0"/>
              <a:t>Anmälan av övriga frågor till diskussion</a:t>
            </a:r>
          </a:p>
          <a:p>
            <a:pPr marL="514350" indent="-514350">
              <a:buFont typeface="+mj-lt"/>
              <a:buAutoNum type="arabicPeriod"/>
            </a:pPr>
            <a:r>
              <a:rPr lang="sv-SE" sz="1600" dirty="0"/>
              <a:t>Årsredovisning ekonomi och Ordförandes årsrapport</a:t>
            </a:r>
          </a:p>
          <a:p>
            <a:pPr marL="514350" indent="-514350">
              <a:buFont typeface="+mj-lt"/>
              <a:buAutoNum type="arabicPeriod"/>
            </a:pPr>
            <a:r>
              <a:rPr lang="sv-SE" sz="1600" dirty="0"/>
              <a:t>Årsredovisning FoU-grupp</a:t>
            </a:r>
          </a:p>
          <a:p>
            <a:pPr marL="514350" indent="-514350">
              <a:buFont typeface="+mj-lt"/>
              <a:buAutoNum type="arabicPeriod"/>
            </a:pPr>
            <a:r>
              <a:rPr lang="sv-SE" sz="1600" dirty="0"/>
              <a:t>Årsredovisning IT-grupp</a:t>
            </a:r>
          </a:p>
          <a:p>
            <a:pPr marL="514350" indent="-514350">
              <a:buFont typeface="+mj-lt"/>
              <a:buAutoNum type="arabicPeriod"/>
            </a:pPr>
            <a:r>
              <a:rPr lang="sv-SE" sz="1600" dirty="0"/>
              <a:t>Verksamhetsplan 2022</a:t>
            </a:r>
          </a:p>
          <a:p>
            <a:pPr marL="514350" indent="-514350">
              <a:buFont typeface="+mj-lt"/>
              <a:buAutoNum type="arabicPeriod"/>
            </a:pPr>
            <a:r>
              <a:rPr lang="sv-SE" sz="1600" dirty="0"/>
              <a:t>Revisionsrapport</a:t>
            </a:r>
          </a:p>
          <a:p>
            <a:pPr marL="514350" indent="-514350">
              <a:buFont typeface="+mj-lt"/>
              <a:buAutoNum type="arabicPeriod"/>
            </a:pPr>
            <a:r>
              <a:rPr lang="sv-SE" sz="1600" dirty="0"/>
              <a:t>Fastställande av resultat- och balansräkning samt frågan om ansvarsfrihet för styrelsen</a:t>
            </a:r>
          </a:p>
          <a:p>
            <a:pPr marL="514350" indent="-514350">
              <a:buFont typeface="+mj-lt"/>
              <a:buAutoNum type="arabicPeriod"/>
            </a:pPr>
            <a:endParaRPr lang="sv-SE" dirty="0"/>
          </a:p>
        </p:txBody>
      </p:sp>
      <p:sp>
        <p:nvSpPr>
          <p:cNvPr id="7" name="Platshållare för innehåll 6">
            <a:extLst>
              <a:ext uri="{FF2B5EF4-FFF2-40B4-BE49-F238E27FC236}">
                <a16:creationId xmlns:a16="http://schemas.microsoft.com/office/drawing/2014/main" id="{7DD26720-ED7A-4679-8A3D-FC5A1B34C505}"/>
              </a:ext>
            </a:extLst>
          </p:cNvPr>
          <p:cNvSpPr>
            <a:spLocks noGrp="1"/>
          </p:cNvSpPr>
          <p:nvPr>
            <p:ph sz="half" idx="2"/>
          </p:nvPr>
        </p:nvSpPr>
        <p:spPr/>
        <p:txBody>
          <a:bodyPr/>
          <a:lstStyle/>
          <a:p>
            <a:pPr marL="514350" indent="-514350">
              <a:buFont typeface="+mj-lt"/>
              <a:buAutoNum type="arabicPeriod" startAt="13"/>
            </a:pPr>
            <a:r>
              <a:rPr lang="sv-SE" sz="1600" dirty="0"/>
              <a:t>Fastställande av årsavgifter för 2023</a:t>
            </a:r>
          </a:p>
          <a:p>
            <a:pPr marL="514350" indent="-514350">
              <a:buFont typeface="+mj-lt"/>
              <a:buAutoNum type="arabicPeriod" startAt="13"/>
            </a:pPr>
            <a:r>
              <a:rPr lang="sv-SE" sz="1600" dirty="0"/>
              <a:t>Arvoden till styrelseledamöter</a:t>
            </a:r>
          </a:p>
          <a:p>
            <a:pPr marL="514350" indent="-514350">
              <a:buFont typeface="+mj-lt"/>
              <a:buAutoNum type="arabicPeriod" startAt="13"/>
            </a:pPr>
            <a:r>
              <a:rPr lang="sv-SE" sz="1600" dirty="0"/>
              <a:t>Val av ordförande (1 år)</a:t>
            </a:r>
          </a:p>
          <a:p>
            <a:pPr marL="514350" indent="-514350">
              <a:buFont typeface="+mj-lt"/>
              <a:buAutoNum type="arabicPeriod" startAt="13"/>
            </a:pPr>
            <a:r>
              <a:rPr lang="sv-SE" sz="1600" dirty="0"/>
              <a:t>Val av styrelseledamöter (ordinarie 2 år och </a:t>
            </a:r>
            <a:r>
              <a:rPr lang="sv-SE" sz="1600" dirty="0" err="1"/>
              <a:t>ev</a:t>
            </a:r>
            <a:r>
              <a:rPr lang="sv-SE" sz="1600" dirty="0"/>
              <a:t> fyllnadsval 1 år)</a:t>
            </a:r>
          </a:p>
          <a:p>
            <a:pPr marL="514350" indent="-514350">
              <a:buFont typeface="+mj-lt"/>
              <a:buAutoNum type="arabicPeriod" startAt="13"/>
            </a:pPr>
            <a:r>
              <a:rPr lang="sv-SE" sz="1600" dirty="0"/>
              <a:t>Val av lekmannarevisor och suppleant</a:t>
            </a:r>
          </a:p>
          <a:p>
            <a:pPr marL="514350" indent="-514350">
              <a:buFont typeface="+mj-lt"/>
              <a:buAutoNum type="arabicPeriod" startAt="13"/>
            </a:pPr>
            <a:r>
              <a:rPr lang="sv-SE" sz="1600" dirty="0"/>
              <a:t>Val av valberedning (två </a:t>
            </a:r>
            <a:r>
              <a:rPr lang="sv-SE" sz="1600" dirty="0" err="1"/>
              <a:t>st</a:t>
            </a:r>
            <a:r>
              <a:rPr lang="sv-SE" sz="1600" dirty="0"/>
              <a:t>, varav en sammankallande)</a:t>
            </a:r>
          </a:p>
          <a:p>
            <a:pPr marL="514350" indent="-514350">
              <a:buFont typeface="+mj-lt"/>
              <a:buAutoNum type="arabicPeriod" startAt="13"/>
            </a:pPr>
            <a:r>
              <a:rPr lang="sv-SE" sz="1600" dirty="0"/>
              <a:t>IT-grupp</a:t>
            </a:r>
          </a:p>
          <a:p>
            <a:pPr marL="514350" indent="-514350">
              <a:buFont typeface="+mj-lt"/>
              <a:buAutoNum type="arabicPeriod" startAt="13"/>
            </a:pPr>
            <a:r>
              <a:rPr lang="sv-SE" sz="1600" dirty="0"/>
              <a:t>FoU-grupp</a:t>
            </a:r>
          </a:p>
          <a:p>
            <a:pPr marL="514350" indent="-514350">
              <a:buFont typeface="+mj-lt"/>
              <a:buAutoNum type="arabicPeriod" startAt="13"/>
            </a:pPr>
            <a:r>
              <a:rPr lang="sv-SE" sz="1600" dirty="0"/>
              <a:t>Andra officiella arbetsgrupper</a:t>
            </a:r>
          </a:p>
          <a:p>
            <a:pPr marL="514350" indent="-514350">
              <a:buFont typeface="+mj-lt"/>
              <a:buAutoNum type="arabicPeriod" startAt="13"/>
            </a:pPr>
            <a:r>
              <a:rPr lang="sv-SE" sz="1600" dirty="0"/>
              <a:t>Övriga frågor</a:t>
            </a:r>
          </a:p>
          <a:p>
            <a:pPr marL="914400" lvl="1" indent="-514350">
              <a:buFont typeface="+mj-lt"/>
              <a:buAutoNum type="alphaLcParenR"/>
            </a:pPr>
            <a:r>
              <a:rPr lang="sv-SE" sz="1200" dirty="0"/>
              <a:t>För beslut</a:t>
            </a:r>
          </a:p>
          <a:p>
            <a:pPr marL="1314450" lvl="2" indent="-514350">
              <a:buFont typeface="+mj-lt"/>
              <a:buAutoNum type="alphaLcParenR"/>
            </a:pPr>
            <a:r>
              <a:rPr lang="sv-SE" sz="800" dirty="0"/>
              <a:t>Förslag till stadgeändring år 1 av 2, väckt av styrelsen</a:t>
            </a:r>
          </a:p>
          <a:p>
            <a:pPr marL="914400" lvl="1" indent="-514350">
              <a:buFont typeface="+mj-lt"/>
              <a:buAutoNum type="alphaLcParenR"/>
            </a:pPr>
            <a:r>
              <a:rPr lang="sv-SE" sz="1200" dirty="0"/>
              <a:t>För diskussion</a:t>
            </a:r>
          </a:p>
          <a:p>
            <a:pPr marL="1314450" lvl="2" indent="-514350">
              <a:buFont typeface="+mj-lt"/>
              <a:buAutoNum type="alphaLcParenR"/>
            </a:pPr>
            <a:r>
              <a:rPr lang="sv-SE" sz="800" dirty="0"/>
              <a:t>Diskussion om nationellt diskutera förändringar i kvalitetsregistersystemet</a:t>
            </a:r>
          </a:p>
          <a:p>
            <a:pPr marL="1314450" lvl="2" indent="-514350">
              <a:buFont typeface="+mj-lt"/>
              <a:buAutoNum type="alphaLcParenR"/>
            </a:pPr>
            <a:r>
              <a:rPr lang="sv-SE" sz="800" dirty="0"/>
              <a:t>SIR i kunskapsstyrningssystemet</a:t>
            </a:r>
          </a:p>
          <a:p>
            <a:pPr marL="514350" indent="-514350">
              <a:buFont typeface="+mj-lt"/>
              <a:buAutoNum type="arabicPeriod" startAt="13"/>
            </a:pPr>
            <a:r>
              <a:rPr lang="sv-SE" sz="1600" dirty="0"/>
              <a:t>Årsmötets avslutande</a:t>
            </a:r>
          </a:p>
        </p:txBody>
      </p:sp>
      <p:sp>
        <p:nvSpPr>
          <p:cNvPr id="4" name="Platshållare fö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tint val="75000"/>
                  </a:prstClr>
                </a:solidFill>
                <a:effectLst/>
                <a:uLnTx/>
                <a:uFillTx/>
                <a:latin typeface="Calibri"/>
                <a:ea typeface="+mn-ea"/>
                <a:cs typeface="+mn-cs"/>
              </a:rPr>
              <a:t>2022-03-17</a:t>
            </a:r>
          </a:p>
        </p:txBody>
      </p:sp>
      <p:sp>
        <p:nvSpPr>
          <p:cNvPr id="5" name="Platshållare för sidfot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tint val="75000"/>
                  </a:prstClr>
                </a:solidFill>
                <a:effectLst/>
                <a:uLnTx/>
                <a:uFillTx/>
                <a:latin typeface="Calibri"/>
                <a:ea typeface="+mn-ea"/>
                <a:cs typeface="+mn-cs"/>
              </a:rPr>
              <a:t>Svenska Intensivvårdsregistret - SIR</a:t>
            </a:r>
          </a:p>
        </p:txBody>
      </p:sp>
      <p:sp>
        <p:nvSpPr>
          <p:cNvPr id="6" name="Platshållare för bildnummer 5"/>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17E382A-84FE-4FC2-B8E9-940F0A8BD7E4}" type="slidenum">
              <a:rPr kumimoji="0" lang="sv-SE" altLang="sv-SE"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sv-SE" altLang="sv-SE"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1843727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B935A42-3167-4F48-B9FF-2AFA5D787E77}"/>
              </a:ext>
            </a:extLst>
          </p:cNvPr>
          <p:cNvSpPr>
            <a:spLocks noGrp="1"/>
          </p:cNvSpPr>
          <p:nvPr>
            <p:ph type="title"/>
          </p:nvPr>
        </p:nvSpPr>
        <p:spPr/>
        <p:txBody>
          <a:bodyPr/>
          <a:lstStyle/>
          <a:p>
            <a:r>
              <a:rPr lang="sv-SE" dirty="0"/>
              <a:t>10. Verksamhetsplan 2022</a:t>
            </a:r>
          </a:p>
        </p:txBody>
      </p:sp>
      <p:sp>
        <p:nvSpPr>
          <p:cNvPr id="3" name="Platshållare för innehåll 2">
            <a:extLst>
              <a:ext uri="{FF2B5EF4-FFF2-40B4-BE49-F238E27FC236}">
                <a16:creationId xmlns:a16="http://schemas.microsoft.com/office/drawing/2014/main" id="{097C4BE4-6482-4F18-85E1-D7FD35DB50BA}"/>
              </a:ext>
            </a:extLst>
          </p:cNvPr>
          <p:cNvSpPr>
            <a:spLocks noGrp="1"/>
          </p:cNvSpPr>
          <p:nvPr>
            <p:ph idx="1"/>
          </p:nvPr>
        </p:nvSpPr>
        <p:spPr/>
        <p:txBody>
          <a:bodyPr/>
          <a:lstStyle/>
          <a:p>
            <a:r>
              <a:rPr lang="sv-SE" sz="2800" dirty="0"/>
              <a:t>SIR Verksamhetsplan 2022 – beredskap för pandemianpassning (urval)</a:t>
            </a:r>
          </a:p>
          <a:p>
            <a:pPr lvl="1"/>
            <a:br>
              <a:rPr lang="sv-SE" dirty="0"/>
            </a:br>
            <a:br>
              <a:rPr lang="sv-SE" dirty="0"/>
            </a:br>
            <a:endParaRPr lang="sv-SE" dirty="0"/>
          </a:p>
          <a:p>
            <a:pPr marL="0" indent="0">
              <a:buNone/>
            </a:pPr>
            <a:endParaRPr lang="sv-SE" dirty="0"/>
          </a:p>
        </p:txBody>
      </p:sp>
      <p:sp>
        <p:nvSpPr>
          <p:cNvPr id="4" name="Platshållare för datum 3">
            <a:extLst>
              <a:ext uri="{FF2B5EF4-FFF2-40B4-BE49-F238E27FC236}">
                <a16:creationId xmlns:a16="http://schemas.microsoft.com/office/drawing/2014/main" id="{9E13325C-11A9-4B16-925A-71CCCC9F7890}"/>
              </a:ext>
            </a:extLst>
          </p:cNvPr>
          <p:cNvSpPr>
            <a:spLocks noGrp="1"/>
          </p:cNvSpPr>
          <p:nvPr>
            <p:ph type="dt" sz="half" idx="10"/>
          </p:nvPr>
        </p:nvSpPr>
        <p:spPr/>
        <p:txBody>
          <a:bodyPr/>
          <a:lstStyle/>
          <a:p>
            <a:pPr>
              <a:defRPr/>
            </a:pPr>
            <a:r>
              <a:rPr lang="sv-SE"/>
              <a:t>2022-03-17</a:t>
            </a:r>
          </a:p>
        </p:txBody>
      </p:sp>
      <p:sp>
        <p:nvSpPr>
          <p:cNvPr id="5" name="Platshållare för sidfot 4">
            <a:extLst>
              <a:ext uri="{FF2B5EF4-FFF2-40B4-BE49-F238E27FC236}">
                <a16:creationId xmlns:a16="http://schemas.microsoft.com/office/drawing/2014/main" id="{388F3506-7DFB-4A48-ABFF-4686D49D4BC5}"/>
              </a:ext>
            </a:extLst>
          </p:cNvPr>
          <p:cNvSpPr>
            <a:spLocks noGrp="1"/>
          </p:cNvSpPr>
          <p:nvPr>
            <p:ph type="ftr" sz="quarter" idx="11"/>
          </p:nvPr>
        </p:nvSpPr>
        <p:spPr/>
        <p:txBody>
          <a:bodyPr/>
          <a:lstStyle/>
          <a:p>
            <a:pPr>
              <a:defRPr/>
            </a:pPr>
            <a:r>
              <a:rPr lang="sv-SE"/>
              <a:t>Svenska Intensivvårdsregistret - SIR</a:t>
            </a:r>
          </a:p>
        </p:txBody>
      </p:sp>
      <p:sp>
        <p:nvSpPr>
          <p:cNvPr id="6" name="Platshållare för bildnummer 5">
            <a:extLst>
              <a:ext uri="{FF2B5EF4-FFF2-40B4-BE49-F238E27FC236}">
                <a16:creationId xmlns:a16="http://schemas.microsoft.com/office/drawing/2014/main" id="{EA74EE0B-A070-4D2E-ACB8-2B4AF197584B}"/>
              </a:ext>
            </a:extLst>
          </p:cNvPr>
          <p:cNvSpPr>
            <a:spLocks noGrp="1"/>
          </p:cNvSpPr>
          <p:nvPr>
            <p:ph type="sldNum" sz="quarter" idx="12"/>
          </p:nvPr>
        </p:nvSpPr>
        <p:spPr/>
        <p:txBody>
          <a:bodyPr/>
          <a:lstStyle/>
          <a:p>
            <a:fld id="{571D8F93-925F-4934-B191-201E268138DF}" type="slidenum">
              <a:rPr lang="sv-SE" altLang="sv-SE" smtClean="0"/>
              <a:pPr/>
              <a:t>20</a:t>
            </a:fld>
            <a:endParaRPr lang="sv-SE" altLang="sv-SE"/>
          </a:p>
        </p:txBody>
      </p:sp>
      <p:graphicFrame>
        <p:nvGraphicFramePr>
          <p:cNvPr id="7" name="Objekt 6">
            <a:hlinkClick r:id="" action="ppaction://ole?verb=0"/>
            <a:extLst>
              <a:ext uri="{FF2B5EF4-FFF2-40B4-BE49-F238E27FC236}">
                <a16:creationId xmlns:a16="http://schemas.microsoft.com/office/drawing/2014/main" id="{D0EA8D99-B0C7-4481-9368-46E8F58B0618}"/>
              </a:ext>
            </a:extLst>
          </p:cNvPr>
          <p:cNvGraphicFramePr>
            <a:graphicFrameLocks noChangeAspect="1"/>
          </p:cNvGraphicFramePr>
          <p:nvPr>
            <p:extLst>
              <p:ext uri="{D42A27DB-BD31-4B8C-83A1-F6EECF244321}">
                <p14:modId xmlns:p14="http://schemas.microsoft.com/office/powerpoint/2010/main" val="4031921777"/>
              </p:ext>
            </p:extLst>
          </p:nvPr>
        </p:nvGraphicFramePr>
        <p:xfrm>
          <a:off x="5638800" y="3041650"/>
          <a:ext cx="914400"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525" progId="Acrobat.Document.DC">
                  <p:embed/>
                </p:oleObj>
              </mc:Choice>
              <mc:Fallback>
                <p:oleObj name="Acrobat Document" showAsIcon="1" r:id="rId2" imgW="914400" imgH="771525" progId="Acrobat.Document.DC">
                  <p:embed/>
                  <p:pic>
                    <p:nvPicPr>
                      <p:cNvPr id="7" name="Objekt 6">
                        <a:hlinkClick r:id="" action="ppaction://ole?verb=0"/>
                        <a:extLst>
                          <a:ext uri="{FF2B5EF4-FFF2-40B4-BE49-F238E27FC236}">
                            <a16:creationId xmlns:a16="http://schemas.microsoft.com/office/drawing/2014/main" id="{D0EA8D99-B0C7-4481-9368-46E8F58B0618}"/>
                          </a:ext>
                        </a:extLst>
                      </p:cNvPr>
                      <p:cNvPicPr/>
                      <p:nvPr/>
                    </p:nvPicPr>
                    <p:blipFill>
                      <a:blip r:embed="rId3"/>
                      <a:stretch>
                        <a:fillRect/>
                      </a:stretch>
                    </p:blipFill>
                    <p:spPr>
                      <a:xfrm>
                        <a:off x="5638800" y="304165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6891457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D7D0550-DEB9-4D95-A4F1-EEE1E00ACF8E}"/>
              </a:ext>
            </a:extLst>
          </p:cNvPr>
          <p:cNvSpPr>
            <a:spLocks noGrp="1"/>
          </p:cNvSpPr>
          <p:nvPr>
            <p:ph type="title"/>
          </p:nvPr>
        </p:nvSpPr>
        <p:spPr/>
        <p:txBody>
          <a:bodyPr/>
          <a:lstStyle/>
          <a:p>
            <a:r>
              <a:rPr lang="sv-SE"/>
              <a:t>11. Revisionsrapport</a:t>
            </a:r>
          </a:p>
        </p:txBody>
      </p:sp>
      <p:sp>
        <p:nvSpPr>
          <p:cNvPr id="3" name="Platshållare för innehåll 2">
            <a:extLst>
              <a:ext uri="{FF2B5EF4-FFF2-40B4-BE49-F238E27FC236}">
                <a16:creationId xmlns:a16="http://schemas.microsoft.com/office/drawing/2014/main" id="{E3AE212D-FB63-4E6C-AB0A-2DD6C0EA29A4}"/>
              </a:ext>
            </a:extLst>
          </p:cNvPr>
          <p:cNvSpPr>
            <a:spLocks noGrp="1"/>
          </p:cNvSpPr>
          <p:nvPr>
            <p:ph idx="1"/>
          </p:nvPr>
        </p:nvSpPr>
        <p:spPr/>
        <p:txBody>
          <a:bodyPr/>
          <a:lstStyle/>
          <a:p>
            <a:r>
              <a:rPr lang="sv-SE" sz="2800" dirty="0"/>
              <a:t>Region Värmland under året – godkänd redovisning</a:t>
            </a:r>
          </a:p>
          <a:p>
            <a:pPr marL="0" indent="0">
              <a:buNone/>
            </a:pPr>
            <a:endParaRPr lang="sv-SE" sz="2400" dirty="0"/>
          </a:p>
          <a:p>
            <a:r>
              <a:rPr lang="sv-SE" sz="2800" dirty="0"/>
              <a:t>SIR lekmannarevisorer: </a:t>
            </a:r>
          </a:p>
          <a:p>
            <a:pPr lvl="1"/>
            <a:r>
              <a:rPr lang="sv-SE" sz="2000" dirty="0"/>
              <a:t>Stefan Lundin</a:t>
            </a:r>
          </a:p>
          <a:p>
            <a:pPr lvl="1"/>
            <a:r>
              <a:rPr lang="sv-SE" sz="2000" dirty="0"/>
              <a:t>Carl-Johan Wickerts</a:t>
            </a:r>
          </a:p>
        </p:txBody>
      </p:sp>
      <p:sp>
        <p:nvSpPr>
          <p:cNvPr id="4" name="Platshållare för datum 3">
            <a:extLst>
              <a:ext uri="{FF2B5EF4-FFF2-40B4-BE49-F238E27FC236}">
                <a16:creationId xmlns:a16="http://schemas.microsoft.com/office/drawing/2014/main" id="{39E689F0-10B3-4251-BFCF-F7BFFA3A7AE7}"/>
              </a:ext>
            </a:extLst>
          </p:cNvPr>
          <p:cNvSpPr>
            <a:spLocks noGrp="1"/>
          </p:cNvSpPr>
          <p:nvPr>
            <p:ph type="dt" sz="half" idx="10"/>
          </p:nvPr>
        </p:nvSpPr>
        <p:spPr/>
        <p:txBody>
          <a:bodyPr/>
          <a:lstStyle/>
          <a:p>
            <a:pPr>
              <a:defRPr/>
            </a:pPr>
            <a:r>
              <a:rPr lang="sv-SE"/>
              <a:t>2022-03-17</a:t>
            </a:r>
          </a:p>
        </p:txBody>
      </p:sp>
      <p:sp>
        <p:nvSpPr>
          <p:cNvPr id="5" name="Platshållare för sidfot 4">
            <a:extLst>
              <a:ext uri="{FF2B5EF4-FFF2-40B4-BE49-F238E27FC236}">
                <a16:creationId xmlns:a16="http://schemas.microsoft.com/office/drawing/2014/main" id="{8894A3EA-FE4E-42A7-9F27-1F93AA199A51}"/>
              </a:ext>
            </a:extLst>
          </p:cNvPr>
          <p:cNvSpPr>
            <a:spLocks noGrp="1"/>
          </p:cNvSpPr>
          <p:nvPr>
            <p:ph type="ftr" sz="quarter" idx="11"/>
          </p:nvPr>
        </p:nvSpPr>
        <p:spPr/>
        <p:txBody>
          <a:bodyPr/>
          <a:lstStyle/>
          <a:p>
            <a:pPr>
              <a:defRPr/>
            </a:pPr>
            <a:r>
              <a:rPr lang="sv-SE"/>
              <a:t>Svenska Intensivvårdsregistret - SIR</a:t>
            </a:r>
          </a:p>
        </p:txBody>
      </p:sp>
      <p:sp>
        <p:nvSpPr>
          <p:cNvPr id="6" name="Platshållare för bildnummer 5">
            <a:extLst>
              <a:ext uri="{FF2B5EF4-FFF2-40B4-BE49-F238E27FC236}">
                <a16:creationId xmlns:a16="http://schemas.microsoft.com/office/drawing/2014/main" id="{555EEE3D-B866-481D-9A9F-CD282A293AD9}"/>
              </a:ext>
            </a:extLst>
          </p:cNvPr>
          <p:cNvSpPr>
            <a:spLocks noGrp="1"/>
          </p:cNvSpPr>
          <p:nvPr>
            <p:ph type="sldNum" sz="quarter" idx="12"/>
          </p:nvPr>
        </p:nvSpPr>
        <p:spPr/>
        <p:txBody>
          <a:bodyPr/>
          <a:lstStyle/>
          <a:p>
            <a:fld id="{571D8F93-925F-4934-B191-201E268138DF}" type="slidenum">
              <a:rPr lang="sv-SE" altLang="sv-SE" smtClean="0"/>
              <a:pPr/>
              <a:t>21</a:t>
            </a:fld>
            <a:endParaRPr lang="sv-SE" altLang="sv-SE"/>
          </a:p>
        </p:txBody>
      </p:sp>
      <p:pic>
        <p:nvPicPr>
          <p:cNvPr id="8" name="Bildobjekt 7" descr="En bild som visar text&#10;&#10;Automatiskt genererad beskrivning">
            <a:extLst>
              <a:ext uri="{FF2B5EF4-FFF2-40B4-BE49-F238E27FC236}">
                <a16:creationId xmlns:a16="http://schemas.microsoft.com/office/drawing/2014/main" id="{B2E337F8-D82B-4BEF-90F7-56C5409FE1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6543" y="2312894"/>
            <a:ext cx="5960096" cy="3813270"/>
          </a:xfrm>
          <a:prstGeom prst="rect">
            <a:avLst/>
          </a:prstGeom>
        </p:spPr>
      </p:pic>
    </p:spTree>
    <p:extLst>
      <p:ext uri="{BB962C8B-B14F-4D97-AF65-F5344CB8AC3E}">
        <p14:creationId xmlns:p14="http://schemas.microsoft.com/office/powerpoint/2010/main" val="33537924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E52DA7E-5B05-4DD2-9B0E-F590E380E96A}"/>
              </a:ext>
            </a:extLst>
          </p:cNvPr>
          <p:cNvSpPr>
            <a:spLocks noGrp="1"/>
          </p:cNvSpPr>
          <p:nvPr>
            <p:ph type="title"/>
          </p:nvPr>
        </p:nvSpPr>
        <p:spPr/>
        <p:txBody>
          <a:bodyPr/>
          <a:lstStyle/>
          <a:p>
            <a:r>
              <a:rPr lang="sv-SE"/>
              <a:t>12. Ansvarsfrihet för styrelsen</a:t>
            </a:r>
          </a:p>
        </p:txBody>
      </p:sp>
      <p:sp>
        <p:nvSpPr>
          <p:cNvPr id="3" name="Platshållare för innehåll 2">
            <a:extLst>
              <a:ext uri="{FF2B5EF4-FFF2-40B4-BE49-F238E27FC236}">
                <a16:creationId xmlns:a16="http://schemas.microsoft.com/office/drawing/2014/main" id="{824E1E97-BB18-4BD3-803B-1F997446E66D}"/>
              </a:ext>
            </a:extLst>
          </p:cNvPr>
          <p:cNvSpPr>
            <a:spLocks noGrp="1"/>
          </p:cNvSpPr>
          <p:nvPr>
            <p:ph idx="1"/>
          </p:nvPr>
        </p:nvSpPr>
        <p:spPr/>
        <p:txBody>
          <a:bodyPr/>
          <a:lstStyle/>
          <a:p>
            <a:r>
              <a:rPr lang="sv-SE" dirty="0"/>
              <a:t>Resultat- och balansräkningar är fastställda inom Region Värmland – synpunkter? Ingen ekonomi ligger formellt i föreningen Svenska Intensivvårdsregistret</a:t>
            </a:r>
          </a:p>
          <a:p>
            <a:r>
              <a:rPr lang="sv-SE" dirty="0"/>
              <a:t>Kan styrelsen i föreningen beviljas ansvarsfrihet för verksamhetsåret? </a:t>
            </a:r>
          </a:p>
          <a:p>
            <a:r>
              <a:rPr lang="sv-SE" dirty="0"/>
              <a:t>Förtydligande om den ideella föreningen Svenska Intensivvårdsregistrets ställning och koppling till Kvalitetsregistersystemet samt CPUA-myndighet (Region Värmland)</a:t>
            </a:r>
          </a:p>
        </p:txBody>
      </p:sp>
      <p:sp>
        <p:nvSpPr>
          <p:cNvPr id="4" name="Platshållare för datum 3">
            <a:extLst>
              <a:ext uri="{FF2B5EF4-FFF2-40B4-BE49-F238E27FC236}">
                <a16:creationId xmlns:a16="http://schemas.microsoft.com/office/drawing/2014/main" id="{8979E55A-5676-4017-B0B2-ED0753CE206F}"/>
              </a:ext>
            </a:extLst>
          </p:cNvPr>
          <p:cNvSpPr>
            <a:spLocks noGrp="1"/>
          </p:cNvSpPr>
          <p:nvPr>
            <p:ph type="dt" sz="half" idx="10"/>
          </p:nvPr>
        </p:nvSpPr>
        <p:spPr/>
        <p:txBody>
          <a:bodyPr/>
          <a:lstStyle/>
          <a:p>
            <a:pPr>
              <a:defRPr/>
            </a:pPr>
            <a:r>
              <a:rPr lang="sv-SE"/>
              <a:t>2022-03-17</a:t>
            </a:r>
          </a:p>
        </p:txBody>
      </p:sp>
      <p:sp>
        <p:nvSpPr>
          <p:cNvPr id="5" name="Platshållare för sidfot 4">
            <a:extLst>
              <a:ext uri="{FF2B5EF4-FFF2-40B4-BE49-F238E27FC236}">
                <a16:creationId xmlns:a16="http://schemas.microsoft.com/office/drawing/2014/main" id="{A528A24E-17F0-4552-9F29-BC55B01C2E5B}"/>
              </a:ext>
            </a:extLst>
          </p:cNvPr>
          <p:cNvSpPr>
            <a:spLocks noGrp="1"/>
          </p:cNvSpPr>
          <p:nvPr>
            <p:ph type="ftr" sz="quarter" idx="11"/>
          </p:nvPr>
        </p:nvSpPr>
        <p:spPr/>
        <p:txBody>
          <a:bodyPr/>
          <a:lstStyle/>
          <a:p>
            <a:pPr>
              <a:defRPr/>
            </a:pPr>
            <a:r>
              <a:rPr lang="sv-SE"/>
              <a:t>Svenska Intensivvårdsregistret - SIR</a:t>
            </a:r>
          </a:p>
        </p:txBody>
      </p:sp>
      <p:sp>
        <p:nvSpPr>
          <p:cNvPr id="6" name="Platshållare för bildnummer 5">
            <a:extLst>
              <a:ext uri="{FF2B5EF4-FFF2-40B4-BE49-F238E27FC236}">
                <a16:creationId xmlns:a16="http://schemas.microsoft.com/office/drawing/2014/main" id="{9B0D38EB-FA5B-461A-A388-21AE2C851964}"/>
              </a:ext>
            </a:extLst>
          </p:cNvPr>
          <p:cNvSpPr>
            <a:spLocks noGrp="1"/>
          </p:cNvSpPr>
          <p:nvPr>
            <p:ph type="sldNum" sz="quarter" idx="12"/>
          </p:nvPr>
        </p:nvSpPr>
        <p:spPr/>
        <p:txBody>
          <a:bodyPr/>
          <a:lstStyle/>
          <a:p>
            <a:fld id="{571D8F93-925F-4934-B191-201E268138DF}" type="slidenum">
              <a:rPr lang="sv-SE" altLang="sv-SE" smtClean="0"/>
              <a:pPr/>
              <a:t>22</a:t>
            </a:fld>
            <a:endParaRPr lang="sv-SE" altLang="sv-SE"/>
          </a:p>
        </p:txBody>
      </p:sp>
    </p:spTree>
    <p:extLst>
      <p:ext uri="{BB962C8B-B14F-4D97-AF65-F5344CB8AC3E}">
        <p14:creationId xmlns:p14="http://schemas.microsoft.com/office/powerpoint/2010/main" val="9623586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174F5C9-52BB-41D2-9707-3426A020BED6}"/>
              </a:ext>
            </a:extLst>
          </p:cNvPr>
          <p:cNvSpPr>
            <a:spLocks noGrp="1"/>
          </p:cNvSpPr>
          <p:nvPr>
            <p:ph type="title"/>
          </p:nvPr>
        </p:nvSpPr>
        <p:spPr/>
        <p:txBody>
          <a:bodyPr/>
          <a:lstStyle/>
          <a:p>
            <a:r>
              <a:rPr lang="sv-SE" dirty="0"/>
              <a:t>13. Fastställande av årsavgifter och dataregisteravgift för 2023</a:t>
            </a:r>
          </a:p>
        </p:txBody>
      </p:sp>
      <p:sp>
        <p:nvSpPr>
          <p:cNvPr id="3" name="Platshållare för innehåll 2">
            <a:extLst>
              <a:ext uri="{FF2B5EF4-FFF2-40B4-BE49-F238E27FC236}">
                <a16:creationId xmlns:a16="http://schemas.microsoft.com/office/drawing/2014/main" id="{C394AF75-408F-4A74-B574-CB3CC37C70E0}"/>
              </a:ext>
            </a:extLst>
          </p:cNvPr>
          <p:cNvSpPr>
            <a:spLocks noGrp="1"/>
          </p:cNvSpPr>
          <p:nvPr>
            <p:ph idx="1"/>
          </p:nvPr>
        </p:nvSpPr>
        <p:spPr/>
        <p:txBody>
          <a:bodyPr/>
          <a:lstStyle/>
          <a:p>
            <a:r>
              <a:rPr lang="sv-SE" dirty="0"/>
              <a:t>Förslag årsavgift: 	</a:t>
            </a:r>
          </a:p>
          <a:p>
            <a:pPr lvl="1"/>
            <a:r>
              <a:rPr lang="sv-SE" dirty="0"/>
              <a:t>0 Kr (oförändrat)</a:t>
            </a:r>
          </a:p>
          <a:p>
            <a:r>
              <a:rPr lang="sv-SE" dirty="0"/>
              <a:t>Förslag dataregisteravgift: </a:t>
            </a:r>
            <a:br>
              <a:rPr lang="sv-SE" dirty="0"/>
            </a:br>
            <a:r>
              <a:rPr lang="sv-SE" i="1" dirty="0"/>
              <a:t>Oförändrat</a:t>
            </a:r>
            <a:endParaRPr lang="sv-SE" dirty="0"/>
          </a:p>
          <a:p>
            <a:pPr lvl="1"/>
            <a:r>
              <a:rPr lang="sv-SE" dirty="0"/>
              <a:t>35 000 Kr respektive 49 000 Kr + moms per år baserat på antal vårdtillfällen IVA, TIVA och BIVA.</a:t>
            </a:r>
          </a:p>
          <a:p>
            <a:pPr lvl="1"/>
            <a:r>
              <a:rPr lang="sv-SE" dirty="0"/>
              <a:t>Lägre avgiften vid &lt; 700 vårdtillfällen under 2021. Medlemmar som inte skickar data har lägre avgiften.</a:t>
            </a:r>
          </a:p>
        </p:txBody>
      </p:sp>
      <p:sp>
        <p:nvSpPr>
          <p:cNvPr id="4" name="Platshållare för datum 3">
            <a:extLst>
              <a:ext uri="{FF2B5EF4-FFF2-40B4-BE49-F238E27FC236}">
                <a16:creationId xmlns:a16="http://schemas.microsoft.com/office/drawing/2014/main" id="{C9100A2A-77D7-4C30-95A7-4054D62E6AC9}"/>
              </a:ext>
            </a:extLst>
          </p:cNvPr>
          <p:cNvSpPr>
            <a:spLocks noGrp="1"/>
          </p:cNvSpPr>
          <p:nvPr>
            <p:ph type="dt" sz="half" idx="10"/>
          </p:nvPr>
        </p:nvSpPr>
        <p:spPr/>
        <p:txBody>
          <a:bodyPr/>
          <a:lstStyle/>
          <a:p>
            <a:pPr>
              <a:defRPr/>
            </a:pPr>
            <a:r>
              <a:rPr lang="sv-SE"/>
              <a:t>2022-03-17</a:t>
            </a:r>
          </a:p>
        </p:txBody>
      </p:sp>
      <p:sp>
        <p:nvSpPr>
          <p:cNvPr id="5" name="Platshållare för sidfot 4">
            <a:extLst>
              <a:ext uri="{FF2B5EF4-FFF2-40B4-BE49-F238E27FC236}">
                <a16:creationId xmlns:a16="http://schemas.microsoft.com/office/drawing/2014/main" id="{60A0750A-A4F2-4FFD-BB51-5742D50DBB62}"/>
              </a:ext>
            </a:extLst>
          </p:cNvPr>
          <p:cNvSpPr>
            <a:spLocks noGrp="1"/>
          </p:cNvSpPr>
          <p:nvPr>
            <p:ph type="ftr" sz="quarter" idx="11"/>
          </p:nvPr>
        </p:nvSpPr>
        <p:spPr/>
        <p:txBody>
          <a:bodyPr/>
          <a:lstStyle/>
          <a:p>
            <a:pPr>
              <a:defRPr/>
            </a:pPr>
            <a:r>
              <a:rPr lang="sv-SE"/>
              <a:t>Svenska Intensivvårdsregistret - SIR</a:t>
            </a:r>
          </a:p>
        </p:txBody>
      </p:sp>
      <p:sp>
        <p:nvSpPr>
          <p:cNvPr id="6" name="Platshållare för bildnummer 5">
            <a:extLst>
              <a:ext uri="{FF2B5EF4-FFF2-40B4-BE49-F238E27FC236}">
                <a16:creationId xmlns:a16="http://schemas.microsoft.com/office/drawing/2014/main" id="{25C1F233-E124-4220-9C59-70B341BC2532}"/>
              </a:ext>
            </a:extLst>
          </p:cNvPr>
          <p:cNvSpPr>
            <a:spLocks noGrp="1"/>
          </p:cNvSpPr>
          <p:nvPr>
            <p:ph type="sldNum" sz="quarter" idx="12"/>
          </p:nvPr>
        </p:nvSpPr>
        <p:spPr/>
        <p:txBody>
          <a:bodyPr/>
          <a:lstStyle/>
          <a:p>
            <a:fld id="{571D8F93-925F-4934-B191-201E268138DF}" type="slidenum">
              <a:rPr lang="sv-SE" altLang="sv-SE" smtClean="0"/>
              <a:pPr/>
              <a:t>23</a:t>
            </a:fld>
            <a:endParaRPr lang="sv-SE" altLang="sv-SE"/>
          </a:p>
        </p:txBody>
      </p:sp>
    </p:spTree>
    <p:extLst>
      <p:ext uri="{BB962C8B-B14F-4D97-AF65-F5344CB8AC3E}">
        <p14:creationId xmlns:p14="http://schemas.microsoft.com/office/powerpoint/2010/main" val="30181770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FB3D44B-657D-4176-8009-7886EA707601}"/>
              </a:ext>
            </a:extLst>
          </p:cNvPr>
          <p:cNvSpPr>
            <a:spLocks noGrp="1"/>
          </p:cNvSpPr>
          <p:nvPr>
            <p:ph type="title"/>
          </p:nvPr>
        </p:nvSpPr>
        <p:spPr/>
        <p:txBody>
          <a:bodyPr/>
          <a:lstStyle/>
          <a:p>
            <a:r>
              <a:rPr lang="sv-SE"/>
              <a:t>14. Arvoden till styrelseledamöter</a:t>
            </a:r>
          </a:p>
        </p:txBody>
      </p:sp>
      <p:sp>
        <p:nvSpPr>
          <p:cNvPr id="3" name="Platshållare för innehåll 2">
            <a:extLst>
              <a:ext uri="{FF2B5EF4-FFF2-40B4-BE49-F238E27FC236}">
                <a16:creationId xmlns:a16="http://schemas.microsoft.com/office/drawing/2014/main" id="{B6CBB97B-0A8A-4B74-9880-40CE5D481EBF}"/>
              </a:ext>
            </a:extLst>
          </p:cNvPr>
          <p:cNvSpPr>
            <a:spLocks noGrp="1"/>
          </p:cNvSpPr>
          <p:nvPr>
            <p:ph idx="1"/>
          </p:nvPr>
        </p:nvSpPr>
        <p:spPr/>
        <p:txBody>
          <a:bodyPr>
            <a:normAutofit lnSpcReduction="10000"/>
          </a:bodyPr>
          <a:lstStyle/>
          <a:p>
            <a:r>
              <a:rPr lang="sv-SE" dirty="0"/>
              <a:t>Förslag:</a:t>
            </a:r>
          </a:p>
          <a:p>
            <a:pPr lvl="1"/>
            <a:r>
              <a:rPr lang="sv-SE" dirty="0"/>
              <a:t>Styrelsen föreslår årsmötet att besluta att arvode för 2022 ska utgå till ordförande och sekreterare (om fast utsedd) med motsvarande en månadslön i respektive persons aktuella anställning.</a:t>
            </a:r>
          </a:p>
          <a:p>
            <a:pPr lvl="1"/>
            <a:r>
              <a:rPr lang="sv-SE" dirty="0"/>
              <a:t>Styrelsen föreslår årsmötet att vid behov få möjlighet att disponera ytterligare upp till 300 000 Kr </a:t>
            </a:r>
            <a:r>
              <a:rPr lang="sv-SE"/>
              <a:t>under 2022 </a:t>
            </a:r>
            <a:r>
              <a:rPr lang="sv-SE" dirty="0"/>
              <a:t>till arvoden inom styrelsen för extra arbetsinsatser som inte ligger inom ramen för styrelsearbete.</a:t>
            </a:r>
          </a:p>
          <a:p>
            <a:pPr lvl="1"/>
            <a:r>
              <a:rPr lang="sv-SE" dirty="0"/>
              <a:t>Alternativa förslag?</a:t>
            </a:r>
          </a:p>
          <a:p>
            <a:pPr lvl="1"/>
            <a:r>
              <a:rPr lang="sv-SE" dirty="0"/>
              <a:t>Beslut</a:t>
            </a:r>
          </a:p>
        </p:txBody>
      </p:sp>
      <p:sp>
        <p:nvSpPr>
          <p:cNvPr id="4" name="Platshållare för datum 3">
            <a:extLst>
              <a:ext uri="{FF2B5EF4-FFF2-40B4-BE49-F238E27FC236}">
                <a16:creationId xmlns:a16="http://schemas.microsoft.com/office/drawing/2014/main" id="{A7377166-9005-4596-930C-60A7C333D8F9}"/>
              </a:ext>
            </a:extLst>
          </p:cNvPr>
          <p:cNvSpPr>
            <a:spLocks noGrp="1"/>
          </p:cNvSpPr>
          <p:nvPr>
            <p:ph type="dt" sz="half" idx="10"/>
          </p:nvPr>
        </p:nvSpPr>
        <p:spPr/>
        <p:txBody>
          <a:bodyPr/>
          <a:lstStyle/>
          <a:p>
            <a:pPr>
              <a:defRPr/>
            </a:pPr>
            <a:r>
              <a:rPr lang="sv-SE"/>
              <a:t>2022-03-17</a:t>
            </a:r>
          </a:p>
        </p:txBody>
      </p:sp>
      <p:sp>
        <p:nvSpPr>
          <p:cNvPr id="5" name="Platshållare för sidfot 4">
            <a:extLst>
              <a:ext uri="{FF2B5EF4-FFF2-40B4-BE49-F238E27FC236}">
                <a16:creationId xmlns:a16="http://schemas.microsoft.com/office/drawing/2014/main" id="{C48FBE6F-D83F-4B03-8DCD-FA7C27E8B82A}"/>
              </a:ext>
            </a:extLst>
          </p:cNvPr>
          <p:cNvSpPr>
            <a:spLocks noGrp="1"/>
          </p:cNvSpPr>
          <p:nvPr>
            <p:ph type="ftr" sz="quarter" idx="11"/>
          </p:nvPr>
        </p:nvSpPr>
        <p:spPr/>
        <p:txBody>
          <a:bodyPr/>
          <a:lstStyle/>
          <a:p>
            <a:pPr>
              <a:defRPr/>
            </a:pPr>
            <a:r>
              <a:rPr lang="sv-SE"/>
              <a:t>Svenska Intensivvårdsregistret - SIR</a:t>
            </a:r>
          </a:p>
        </p:txBody>
      </p:sp>
      <p:sp>
        <p:nvSpPr>
          <p:cNvPr id="6" name="Platshållare för bildnummer 5">
            <a:extLst>
              <a:ext uri="{FF2B5EF4-FFF2-40B4-BE49-F238E27FC236}">
                <a16:creationId xmlns:a16="http://schemas.microsoft.com/office/drawing/2014/main" id="{2DCB55D0-71E9-4234-A29F-AD54F75D97DD}"/>
              </a:ext>
            </a:extLst>
          </p:cNvPr>
          <p:cNvSpPr>
            <a:spLocks noGrp="1"/>
          </p:cNvSpPr>
          <p:nvPr>
            <p:ph type="sldNum" sz="quarter" idx="12"/>
          </p:nvPr>
        </p:nvSpPr>
        <p:spPr/>
        <p:txBody>
          <a:bodyPr/>
          <a:lstStyle/>
          <a:p>
            <a:fld id="{571D8F93-925F-4934-B191-201E268138DF}" type="slidenum">
              <a:rPr lang="sv-SE" altLang="sv-SE" smtClean="0"/>
              <a:pPr/>
              <a:t>24</a:t>
            </a:fld>
            <a:endParaRPr lang="sv-SE" altLang="sv-SE"/>
          </a:p>
        </p:txBody>
      </p:sp>
    </p:spTree>
    <p:extLst>
      <p:ext uri="{BB962C8B-B14F-4D97-AF65-F5344CB8AC3E}">
        <p14:creationId xmlns:p14="http://schemas.microsoft.com/office/powerpoint/2010/main" val="20258044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5FA1917-7709-42D1-A1BC-FEA86CC5E86A}"/>
              </a:ext>
            </a:extLst>
          </p:cNvPr>
          <p:cNvSpPr>
            <a:spLocks noGrp="1"/>
          </p:cNvSpPr>
          <p:nvPr>
            <p:ph type="title"/>
          </p:nvPr>
        </p:nvSpPr>
        <p:spPr/>
        <p:txBody>
          <a:bodyPr/>
          <a:lstStyle/>
          <a:p>
            <a:r>
              <a:rPr lang="sv-SE" dirty="0"/>
              <a:t>15. Val av ordförande</a:t>
            </a:r>
          </a:p>
        </p:txBody>
      </p:sp>
      <p:sp>
        <p:nvSpPr>
          <p:cNvPr id="3" name="Platshållare för innehåll 2">
            <a:extLst>
              <a:ext uri="{FF2B5EF4-FFF2-40B4-BE49-F238E27FC236}">
                <a16:creationId xmlns:a16="http://schemas.microsoft.com/office/drawing/2014/main" id="{48D0077C-B9E2-49F5-8834-98545C8987BD}"/>
              </a:ext>
            </a:extLst>
          </p:cNvPr>
          <p:cNvSpPr>
            <a:spLocks noGrp="1"/>
          </p:cNvSpPr>
          <p:nvPr>
            <p:ph idx="1"/>
          </p:nvPr>
        </p:nvSpPr>
        <p:spPr/>
        <p:txBody>
          <a:bodyPr/>
          <a:lstStyle/>
          <a:p>
            <a:r>
              <a:rPr lang="sv-SE"/>
              <a:t>Mandattid ett år</a:t>
            </a:r>
          </a:p>
          <a:p>
            <a:r>
              <a:rPr lang="sv-SE"/>
              <a:t>Nuvarande: </a:t>
            </a:r>
          </a:p>
          <a:p>
            <a:pPr lvl="1"/>
            <a:r>
              <a:rPr lang="sv-SE"/>
              <a:t>Johnny Hillgren, Gävle</a:t>
            </a:r>
          </a:p>
          <a:p>
            <a:pPr lvl="1"/>
            <a:endParaRPr lang="sv-SE"/>
          </a:p>
          <a:p>
            <a:r>
              <a:rPr lang="sv-SE"/>
              <a:t>Valberedningens förslag:</a:t>
            </a:r>
          </a:p>
          <a:p>
            <a:pPr lvl="1"/>
            <a:r>
              <a:rPr lang="sv-SE" i="1"/>
              <a:t>Johnny Hillgren, Gävle</a:t>
            </a:r>
          </a:p>
        </p:txBody>
      </p:sp>
      <p:sp>
        <p:nvSpPr>
          <p:cNvPr id="4" name="Platshållare för datum 3">
            <a:extLst>
              <a:ext uri="{FF2B5EF4-FFF2-40B4-BE49-F238E27FC236}">
                <a16:creationId xmlns:a16="http://schemas.microsoft.com/office/drawing/2014/main" id="{C6BD1916-4522-43F6-B9F4-89A7EFA772AE}"/>
              </a:ext>
            </a:extLst>
          </p:cNvPr>
          <p:cNvSpPr>
            <a:spLocks noGrp="1"/>
          </p:cNvSpPr>
          <p:nvPr>
            <p:ph type="dt" sz="half" idx="10"/>
          </p:nvPr>
        </p:nvSpPr>
        <p:spPr/>
        <p:txBody>
          <a:bodyPr/>
          <a:lstStyle/>
          <a:p>
            <a:pPr>
              <a:defRPr/>
            </a:pPr>
            <a:r>
              <a:rPr lang="sv-SE"/>
              <a:t>2022-03-17</a:t>
            </a:r>
          </a:p>
        </p:txBody>
      </p:sp>
      <p:sp>
        <p:nvSpPr>
          <p:cNvPr id="5" name="Platshållare för sidfot 4">
            <a:extLst>
              <a:ext uri="{FF2B5EF4-FFF2-40B4-BE49-F238E27FC236}">
                <a16:creationId xmlns:a16="http://schemas.microsoft.com/office/drawing/2014/main" id="{E55ED728-0921-4C14-A8EF-E001F6606C0A}"/>
              </a:ext>
            </a:extLst>
          </p:cNvPr>
          <p:cNvSpPr>
            <a:spLocks noGrp="1"/>
          </p:cNvSpPr>
          <p:nvPr>
            <p:ph type="ftr" sz="quarter" idx="11"/>
          </p:nvPr>
        </p:nvSpPr>
        <p:spPr/>
        <p:txBody>
          <a:bodyPr/>
          <a:lstStyle/>
          <a:p>
            <a:pPr>
              <a:defRPr/>
            </a:pPr>
            <a:r>
              <a:rPr lang="sv-SE"/>
              <a:t>Svenska Intensivvårdsregistret - SIR</a:t>
            </a:r>
          </a:p>
        </p:txBody>
      </p:sp>
      <p:sp>
        <p:nvSpPr>
          <p:cNvPr id="6" name="Platshållare för bildnummer 5">
            <a:extLst>
              <a:ext uri="{FF2B5EF4-FFF2-40B4-BE49-F238E27FC236}">
                <a16:creationId xmlns:a16="http://schemas.microsoft.com/office/drawing/2014/main" id="{99D32925-E242-4D06-BD54-E5D652B1D2C9}"/>
              </a:ext>
            </a:extLst>
          </p:cNvPr>
          <p:cNvSpPr>
            <a:spLocks noGrp="1"/>
          </p:cNvSpPr>
          <p:nvPr>
            <p:ph type="sldNum" sz="quarter" idx="12"/>
          </p:nvPr>
        </p:nvSpPr>
        <p:spPr/>
        <p:txBody>
          <a:bodyPr/>
          <a:lstStyle/>
          <a:p>
            <a:fld id="{571D8F93-925F-4934-B191-201E268138DF}" type="slidenum">
              <a:rPr lang="sv-SE" altLang="sv-SE" smtClean="0"/>
              <a:pPr/>
              <a:t>25</a:t>
            </a:fld>
            <a:endParaRPr lang="sv-SE" altLang="sv-SE"/>
          </a:p>
        </p:txBody>
      </p:sp>
    </p:spTree>
    <p:extLst>
      <p:ext uri="{BB962C8B-B14F-4D97-AF65-F5344CB8AC3E}">
        <p14:creationId xmlns:p14="http://schemas.microsoft.com/office/powerpoint/2010/main" val="27654774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54E22E4-26FC-4762-9A59-12242B5693FB}"/>
              </a:ext>
            </a:extLst>
          </p:cNvPr>
          <p:cNvSpPr>
            <a:spLocks noGrp="1"/>
          </p:cNvSpPr>
          <p:nvPr>
            <p:ph type="title"/>
          </p:nvPr>
        </p:nvSpPr>
        <p:spPr/>
        <p:txBody>
          <a:bodyPr/>
          <a:lstStyle/>
          <a:p>
            <a:r>
              <a:rPr lang="sv-SE" dirty="0"/>
              <a:t>16. Styrelseledamöter</a:t>
            </a:r>
          </a:p>
        </p:txBody>
      </p:sp>
      <p:sp>
        <p:nvSpPr>
          <p:cNvPr id="3" name="Platshållare för innehåll 2">
            <a:extLst>
              <a:ext uri="{FF2B5EF4-FFF2-40B4-BE49-F238E27FC236}">
                <a16:creationId xmlns:a16="http://schemas.microsoft.com/office/drawing/2014/main" id="{7C20C876-77A2-44D0-8E51-99DB7A018DE8}"/>
              </a:ext>
            </a:extLst>
          </p:cNvPr>
          <p:cNvSpPr>
            <a:spLocks noGrp="1"/>
          </p:cNvSpPr>
          <p:nvPr>
            <p:ph idx="1"/>
          </p:nvPr>
        </p:nvSpPr>
        <p:spPr/>
        <p:txBody>
          <a:bodyPr/>
          <a:lstStyle/>
          <a:p>
            <a:r>
              <a:rPr lang="sv-SE" dirty="0"/>
              <a:t>Ett år kvar på mandat:</a:t>
            </a:r>
          </a:p>
          <a:p>
            <a:pPr lvl="1"/>
            <a:r>
              <a:rPr lang="sv-SE" dirty="0"/>
              <a:t>Pär Lindgren, Växjö</a:t>
            </a:r>
          </a:p>
          <a:p>
            <a:pPr lvl="1"/>
            <a:r>
              <a:rPr lang="sv-SE" dirty="0"/>
              <a:t>Therese Apelqvist, Luleå</a:t>
            </a:r>
          </a:p>
          <a:p>
            <a:pPr lvl="1"/>
            <a:r>
              <a:rPr lang="sv-SE" dirty="0"/>
              <a:t>Lars Engerström, Norrköping</a:t>
            </a:r>
          </a:p>
          <a:p>
            <a:pPr lvl="1"/>
            <a:r>
              <a:rPr lang="sv-SE" dirty="0"/>
              <a:t>Karin Löwhagen, Göteborg</a:t>
            </a:r>
            <a:br>
              <a:rPr lang="sv-SE" dirty="0"/>
            </a:br>
            <a:endParaRPr lang="sv-SE" dirty="0"/>
          </a:p>
          <a:p>
            <a:r>
              <a:rPr lang="sv-SE" sz="2000" dirty="0"/>
              <a:t>SIR saknar vald sekreterare trots stadgekrav – behöver hanteras vid detta årsmöte</a:t>
            </a:r>
          </a:p>
          <a:p>
            <a:r>
              <a:rPr lang="sv-SE" sz="2000" dirty="0"/>
              <a:t>Övrig ledamot</a:t>
            </a:r>
          </a:p>
          <a:p>
            <a:pPr lvl="1"/>
            <a:r>
              <a:rPr lang="sv-SE" sz="1800" i="1" dirty="0"/>
              <a:t>Göran Karlström, Karlstad</a:t>
            </a:r>
            <a:r>
              <a:rPr lang="sv-SE" sz="1800" dirty="0"/>
              <a:t> är registerhållande myndighets ( Region Värmland) representant i styrelsen utsedd tills vidare av hälso- och sjukvårdsdirektören (ändring från regiondirektören för 2022 och framåt)</a:t>
            </a:r>
          </a:p>
          <a:p>
            <a:endParaRPr lang="sv-SE" dirty="0"/>
          </a:p>
          <a:p>
            <a:pPr lvl="1"/>
            <a:endParaRPr lang="sv-SE" dirty="0"/>
          </a:p>
          <a:p>
            <a:pPr lvl="1"/>
            <a:endParaRPr lang="sv-SE" dirty="0"/>
          </a:p>
        </p:txBody>
      </p:sp>
      <p:sp>
        <p:nvSpPr>
          <p:cNvPr id="4" name="Platshållare för datum 3">
            <a:extLst>
              <a:ext uri="{FF2B5EF4-FFF2-40B4-BE49-F238E27FC236}">
                <a16:creationId xmlns:a16="http://schemas.microsoft.com/office/drawing/2014/main" id="{AB539DA6-5817-4EC1-9A9A-1504E8150A13}"/>
              </a:ext>
            </a:extLst>
          </p:cNvPr>
          <p:cNvSpPr>
            <a:spLocks noGrp="1"/>
          </p:cNvSpPr>
          <p:nvPr>
            <p:ph type="dt" sz="half" idx="10"/>
          </p:nvPr>
        </p:nvSpPr>
        <p:spPr/>
        <p:txBody>
          <a:bodyPr/>
          <a:lstStyle/>
          <a:p>
            <a:pPr>
              <a:defRPr/>
            </a:pPr>
            <a:r>
              <a:rPr lang="sv-SE"/>
              <a:t>2022-03-17</a:t>
            </a:r>
          </a:p>
        </p:txBody>
      </p:sp>
      <p:sp>
        <p:nvSpPr>
          <p:cNvPr id="5" name="Platshållare för sidfot 4">
            <a:extLst>
              <a:ext uri="{FF2B5EF4-FFF2-40B4-BE49-F238E27FC236}">
                <a16:creationId xmlns:a16="http://schemas.microsoft.com/office/drawing/2014/main" id="{7E29B341-9EF2-4365-8634-89F1A101D76B}"/>
              </a:ext>
            </a:extLst>
          </p:cNvPr>
          <p:cNvSpPr>
            <a:spLocks noGrp="1"/>
          </p:cNvSpPr>
          <p:nvPr>
            <p:ph type="ftr" sz="quarter" idx="11"/>
          </p:nvPr>
        </p:nvSpPr>
        <p:spPr/>
        <p:txBody>
          <a:bodyPr/>
          <a:lstStyle/>
          <a:p>
            <a:pPr>
              <a:defRPr/>
            </a:pPr>
            <a:r>
              <a:rPr lang="sv-SE"/>
              <a:t>Svenska Intensivvårdsregistret - SIR</a:t>
            </a:r>
          </a:p>
        </p:txBody>
      </p:sp>
      <p:sp>
        <p:nvSpPr>
          <p:cNvPr id="6" name="Platshållare för bildnummer 5">
            <a:extLst>
              <a:ext uri="{FF2B5EF4-FFF2-40B4-BE49-F238E27FC236}">
                <a16:creationId xmlns:a16="http://schemas.microsoft.com/office/drawing/2014/main" id="{691B6B31-70C4-48D1-90AC-434EC960D48A}"/>
              </a:ext>
            </a:extLst>
          </p:cNvPr>
          <p:cNvSpPr>
            <a:spLocks noGrp="1"/>
          </p:cNvSpPr>
          <p:nvPr>
            <p:ph type="sldNum" sz="quarter" idx="12"/>
          </p:nvPr>
        </p:nvSpPr>
        <p:spPr/>
        <p:txBody>
          <a:bodyPr/>
          <a:lstStyle/>
          <a:p>
            <a:fld id="{571D8F93-925F-4934-B191-201E268138DF}" type="slidenum">
              <a:rPr lang="sv-SE" altLang="sv-SE" smtClean="0"/>
              <a:pPr/>
              <a:t>26</a:t>
            </a:fld>
            <a:endParaRPr lang="sv-SE" altLang="sv-SE"/>
          </a:p>
        </p:txBody>
      </p:sp>
    </p:spTree>
    <p:extLst>
      <p:ext uri="{BB962C8B-B14F-4D97-AF65-F5344CB8AC3E}">
        <p14:creationId xmlns:p14="http://schemas.microsoft.com/office/powerpoint/2010/main" val="7072079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DC1C76C-DD6F-40D2-B17C-617C58711FDB}"/>
              </a:ext>
            </a:extLst>
          </p:cNvPr>
          <p:cNvSpPr>
            <a:spLocks noGrp="1"/>
          </p:cNvSpPr>
          <p:nvPr>
            <p:ph type="title"/>
          </p:nvPr>
        </p:nvSpPr>
        <p:spPr/>
        <p:txBody>
          <a:bodyPr/>
          <a:lstStyle/>
          <a:p>
            <a:r>
              <a:rPr lang="sv-SE" dirty="0"/>
              <a:t>16. Val av styrelseledamöter</a:t>
            </a:r>
          </a:p>
        </p:txBody>
      </p:sp>
      <p:sp>
        <p:nvSpPr>
          <p:cNvPr id="3" name="Platshållare för innehåll 2">
            <a:extLst>
              <a:ext uri="{FF2B5EF4-FFF2-40B4-BE49-F238E27FC236}">
                <a16:creationId xmlns:a16="http://schemas.microsoft.com/office/drawing/2014/main" id="{D423F8ED-5802-474D-A8A1-8285F536F1AF}"/>
              </a:ext>
            </a:extLst>
          </p:cNvPr>
          <p:cNvSpPr>
            <a:spLocks noGrp="1"/>
          </p:cNvSpPr>
          <p:nvPr>
            <p:ph idx="1"/>
          </p:nvPr>
        </p:nvSpPr>
        <p:spPr>
          <a:xfrm>
            <a:off x="609600" y="1600201"/>
            <a:ext cx="10972800" cy="4756150"/>
          </a:xfrm>
        </p:spPr>
        <p:txBody>
          <a:bodyPr/>
          <a:lstStyle/>
          <a:p>
            <a:r>
              <a:rPr lang="sv-SE" sz="2000" dirty="0"/>
              <a:t>Mandat som går ut:</a:t>
            </a:r>
          </a:p>
          <a:p>
            <a:pPr lvl="1"/>
            <a:r>
              <a:rPr lang="sv-SE" sz="1800" dirty="0"/>
              <a:t>Anna Eriksson, Linköping</a:t>
            </a:r>
          </a:p>
          <a:p>
            <a:pPr lvl="1"/>
            <a:r>
              <a:rPr lang="sv-SE" sz="1800" dirty="0"/>
              <a:t>Peter Nordlund, Jönköping</a:t>
            </a:r>
          </a:p>
          <a:p>
            <a:pPr lvl="1"/>
            <a:r>
              <a:rPr lang="sv-SE" sz="1800" dirty="0"/>
              <a:t>Emma Larsson, Stockholm</a:t>
            </a:r>
          </a:p>
          <a:p>
            <a:pPr lvl="1"/>
            <a:r>
              <a:rPr lang="sv-SE" sz="1800" dirty="0"/>
              <a:t>Ritva Kiiski Berggren, Umeå</a:t>
            </a:r>
          </a:p>
          <a:p>
            <a:r>
              <a:rPr lang="sv-SE" sz="2000" dirty="0"/>
              <a:t>Ledamot avgår i förtid</a:t>
            </a:r>
          </a:p>
          <a:p>
            <a:pPr lvl="1"/>
            <a:r>
              <a:rPr lang="sv-SE" sz="1800" dirty="0"/>
              <a:t>Therese Apelqvist, Luleå</a:t>
            </a:r>
          </a:p>
          <a:p>
            <a:r>
              <a:rPr lang="sv-SE" sz="2000" dirty="0"/>
              <a:t>Valberedningens förslag</a:t>
            </a:r>
          </a:p>
          <a:p>
            <a:pPr lvl="1"/>
            <a:r>
              <a:rPr lang="sv-SE" sz="1800" dirty="0"/>
              <a:t>Ritva Kiiski Berggren, sekreterare (nyval, två år)</a:t>
            </a:r>
          </a:p>
          <a:p>
            <a:pPr lvl="1"/>
            <a:r>
              <a:rPr lang="sv-SE" sz="1800" dirty="0"/>
              <a:t>Anna Eriksson, Linköping (omval, två år)</a:t>
            </a:r>
          </a:p>
          <a:p>
            <a:pPr lvl="1"/>
            <a:r>
              <a:rPr lang="sv-SE" sz="1800" dirty="0"/>
              <a:t>Peter Nordlund, Jönköping (omval, två år)</a:t>
            </a:r>
          </a:p>
          <a:p>
            <a:pPr lvl="1"/>
            <a:r>
              <a:rPr lang="sv-SE" sz="1800" dirty="0"/>
              <a:t>Emma Larsson, Stockholm (omval, två år)</a:t>
            </a:r>
          </a:p>
          <a:p>
            <a:pPr lvl="1"/>
            <a:r>
              <a:rPr lang="sv-SE" sz="1800" dirty="0"/>
              <a:t>Jonas Karlsson, Borås ( nyval och fyllnadsval för Therese Apelqvist - ett år)</a:t>
            </a:r>
            <a:br>
              <a:rPr lang="sv-SE" sz="2000" dirty="0"/>
            </a:br>
            <a:endParaRPr lang="sv-SE" sz="2200" dirty="0"/>
          </a:p>
        </p:txBody>
      </p:sp>
      <p:sp>
        <p:nvSpPr>
          <p:cNvPr id="4" name="Platshållare för datum 3">
            <a:extLst>
              <a:ext uri="{FF2B5EF4-FFF2-40B4-BE49-F238E27FC236}">
                <a16:creationId xmlns:a16="http://schemas.microsoft.com/office/drawing/2014/main" id="{88489A8A-D0D7-489C-A281-5BB9B70AD59C}"/>
              </a:ext>
            </a:extLst>
          </p:cNvPr>
          <p:cNvSpPr>
            <a:spLocks noGrp="1"/>
          </p:cNvSpPr>
          <p:nvPr>
            <p:ph type="dt" sz="half" idx="10"/>
          </p:nvPr>
        </p:nvSpPr>
        <p:spPr/>
        <p:txBody>
          <a:bodyPr/>
          <a:lstStyle/>
          <a:p>
            <a:pPr>
              <a:defRPr/>
            </a:pPr>
            <a:r>
              <a:rPr lang="sv-SE"/>
              <a:t>2022-03-17</a:t>
            </a:r>
          </a:p>
        </p:txBody>
      </p:sp>
      <p:sp>
        <p:nvSpPr>
          <p:cNvPr id="5" name="Platshållare för sidfot 4">
            <a:extLst>
              <a:ext uri="{FF2B5EF4-FFF2-40B4-BE49-F238E27FC236}">
                <a16:creationId xmlns:a16="http://schemas.microsoft.com/office/drawing/2014/main" id="{2DF11D10-63A9-4F4C-8478-AE7115B3DA4E}"/>
              </a:ext>
            </a:extLst>
          </p:cNvPr>
          <p:cNvSpPr>
            <a:spLocks noGrp="1"/>
          </p:cNvSpPr>
          <p:nvPr>
            <p:ph type="ftr" sz="quarter" idx="11"/>
          </p:nvPr>
        </p:nvSpPr>
        <p:spPr/>
        <p:txBody>
          <a:bodyPr/>
          <a:lstStyle/>
          <a:p>
            <a:pPr>
              <a:defRPr/>
            </a:pPr>
            <a:r>
              <a:rPr lang="sv-SE" dirty="0"/>
              <a:t>Svenska Intensivvårdsregistret - SIR</a:t>
            </a:r>
          </a:p>
        </p:txBody>
      </p:sp>
      <p:sp>
        <p:nvSpPr>
          <p:cNvPr id="6" name="Platshållare för bildnummer 5">
            <a:extLst>
              <a:ext uri="{FF2B5EF4-FFF2-40B4-BE49-F238E27FC236}">
                <a16:creationId xmlns:a16="http://schemas.microsoft.com/office/drawing/2014/main" id="{DAF8E877-A68E-4F78-A9E4-AD0F0970E30C}"/>
              </a:ext>
            </a:extLst>
          </p:cNvPr>
          <p:cNvSpPr>
            <a:spLocks noGrp="1"/>
          </p:cNvSpPr>
          <p:nvPr>
            <p:ph type="sldNum" sz="quarter" idx="12"/>
          </p:nvPr>
        </p:nvSpPr>
        <p:spPr/>
        <p:txBody>
          <a:bodyPr/>
          <a:lstStyle/>
          <a:p>
            <a:fld id="{571D8F93-925F-4934-B191-201E268138DF}" type="slidenum">
              <a:rPr lang="sv-SE" altLang="sv-SE" smtClean="0"/>
              <a:pPr/>
              <a:t>27</a:t>
            </a:fld>
            <a:endParaRPr lang="sv-SE" altLang="sv-SE" dirty="0"/>
          </a:p>
        </p:txBody>
      </p:sp>
    </p:spTree>
    <p:extLst>
      <p:ext uri="{BB962C8B-B14F-4D97-AF65-F5344CB8AC3E}">
        <p14:creationId xmlns:p14="http://schemas.microsoft.com/office/powerpoint/2010/main" val="40404804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E858175-1E1D-4344-ACAE-71721D81F5A4}"/>
              </a:ext>
            </a:extLst>
          </p:cNvPr>
          <p:cNvSpPr>
            <a:spLocks noGrp="1"/>
          </p:cNvSpPr>
          <p:nvPr>
            <p:ph type="title"/>
          </p:nvPr>
        </p:nvSpPr>
        <p:spPr/>
        <p:txBody>
          <a:bodyPr/>
          <a:lstStyle/>
          <a:p>
            <a:r>
              <a:rPr lang="sv-SE" dirty="0"/>
              <a:t>17. Val av revisor och suppleant</a:t>
            </a:r>
          </a:p>
        </p:txBody>
      </p:sp>
      <p:sp>
        <p:nvSpPr>
          <p:cNvPr id="3" name="Platshållare för innehåll 2">
            <a:extLst>
              <a:ext uri="{FF2B5EF4-FFF2-40B4-BE49-F238E27FC236}">
                <a16:creationId xmlns:a16="http://schemas.microsoft.com/office/drawing/2014/main" id="{74607C4F-4019-4449-94A9-97E2CACB37D3}"/>
              </a:ext>
            </a:extLst>
          </p:cNvPr>
          <p:cNvSpPr>
            <a:spLocks noGrp="1"/>
          </p:cNvSpPr>
          <p:nvPr>
            <p:ph idx="1"/>
          </p:nvPr>
        </p:nvSpPr>
        <p:spPr/>
        <p:txBody>
          <a:bodyPr/>
          <a:lstStyle/>
          <a:p>
            <a:r>
              <a:rPr lang="sv-SE" dirty="0"/>
              <a:t>Mandattid ett år</a:t>
            </a:r>
          </a:p>
          <a:p>
            <a:r>
              <a:rPr lang="sv-SE" dirty="0"/>
              <a:t>Nuvarande: </a:t>
            </a:r>
          </a:p>
          <a:p>
            <a:pPr lvl="1"/>
            <a:r>
              <a:rPr lang="sv-SE" dirty="0"/>
              <a:t>Stefan Lundin, Göteborg</a:t>
            </a:r>
          </a:p>
          <a:p>
            <a:pPr lvl="1"/>
            <a:r>
              <a:rPr lang="sv-SE" dirty="0"/>
              <a:t>Carl-Johan Wickerts, Danderyd</a:t>
            </a:r>
          </a:p>
          <a:p>
            <a:pPr lvl="1"/>
            <a:endParaRPr lang="sv-SE" dirty="0"/>
          </a:p>
          <a:p>
            <a:r>
              <a:rPr lang="sv-SE" dirty="0"/>
              <a:t>Valberedningens förslag:</a:t>
            </a:r>
          </a:p>
          <a:p>
            <a:pPr lvl="1"/>
            <a:r>
              <a:rPr lang="sv-SE" dirty="0"/>
              <a:t>Stefan Lundin, Göteborg</a:t>
            </a:r>
          </a:p>
          <a:p>
            <a:pPr lvl="1"/>
            <a:r>
              <a:rPr lang="sv-SE" dirty="0"/>
              <a:t>Carl-Johan Wickerts, Danderyd</a:t>
            </a:r>
          </a:p>
        </p:txBody>
      </p:sp>
      <p:sp>
        <p:nvSpPr>
          <p:cNvPr id="4" name="Platshållare för datum 3">
            <a:extLst>
              <a:ext uri="{FF2B5EF4-FFF2-40B4-BE49-F238E27FC236}">
                <a16:creationId xmlns:a16="http://schemas.microsoft.com/office/drawing/2014/main" id="{B2922665-372A-40F8-8076-95D7AE8BCC59}"/>
              </a:ext>
            </a:extLst>
          </p:cNvPr>
          <p:cNvSpPr>
            <a:spLocks noGrp="1"/>
          </p:cNvSpPr>
          <p:nvPr>
            <p:ph type="dt" sz="half" idx="10"/>
          </p:nvPr>
        </p:nvSpPr>
        <p:spPr/>
        <p:txBody>
          <a:bodyPr/>
          <a:lstStyle/>
          <a:p>
            <a:pPr>
              <a:defRPr/>
            </a:pPr>
            <a:r>
              <a:rPr lang="sv-SE"/>
              <a:t>2022-03-17</a:t>
            </a:r>
          </a:p>
        </p:txBody>
      </p:sp>
      <p:sp>
        <p:nvSpPr>
          <p:cNvPr id="5" name="Platshållare för sidfot 4">
            <a:extLst>
              <a:ext uri="{FF2B5EF4-FFF2-40B4-BE49-F238E27FC236}">
                <a16:creationId xmlns:a16="http://schemas.microsoft.com/office/drawing/2014/main" id="{8A37251A-D29B-4CAB-913B-DEF7331BC018}"/>
              </a:ext>
            </a:extLst>
          </p:cNvPr>
          <p:cNvSpPr>
            <a:spLocks noGrp="1"/>
          </p:cNvSpPr>
          <p:nvPr>
            <p:ph type="ftr" sz="quarter" idx="11"/>
          </p:nvPr>
        </p:nvSpPr>
        <p:spPr/>
        <p:txBody>
          <a:bodyPr/>
          <a:lstStyle/>
          <a:p>
            <a:pPr>
              <a:defRPr/>
            </a:pPr>
            <a:r>
              <a:rPr lang="sv-SE"/>
              <a:t>Svenska Intensivvårdsregistret - SIR</a:t>
            </a:r>
          </a:p>
        </p:txBody>
      </p:sp>
      <p:sp>
        <p:nvSpPr>
          <p:cNvPr id="6" name="Platshållare för bildnummer 5">
            <a:extLst>
              <a:ext uri="{FF2B5EF4-FFF2-40B4-BE49-F238E27FC236}">
                <a16:creationId xmlns:a16="http://schemas.microsoft.com/office/drawing/2014/main" id="{39798212-0B95-4B7A-85D7-44CB76D87D92}"/>
              </a:ext>
            </a:extLst>
          </p:cNvPr>
          <p:cNvSpPr>
            <a:spLocks noGrp="1"/>
          </p:cNvSpPr>
          <p:nvPr>
            <p:ph type="sldNum" sz="quarter" idx="12"/>
          </p:nvPr>
        </p:nvSpPr>
        <p:spPr/>
        <p:txBody>
          <a:bodyPr/>
          <a:lstStyle/>
          <a:p>
            <a:fld id="{571D8F93-925F-4934-B191-201E268138DF}" type="slidenum">
              <a:rPr lang="sv-SE" altLang="sv-SE" smtClean="0"/>
              <a:pPr/>
              <a:t>28</a:t>
            </a:fld>
            <a:endParaRPr lang="sv-SE" altLang="sv-SE"/>
          </a:p>
        </p:txBody>
      </p:sp>
    </p:spTree>
    <p:extLst>
      <p:ext uri="{BB962C8B-B14F-4D97-AF65-F5344CB8AC3E}">
        <p14:creationId xmlns:p14="http://schemas.microsoft.com/office/powerpoint/2010/main" val="8720679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013FCB8-15BF-4709-A632-0BB436378043}"/>
              </a:ext>
            </a:extLst>
          </p:cNvPr>
          <p:cNvSpPr>
            <a:spLocks noGrp="1"/>
          </p:cNvSpPr>
          <p:nvPr>
            <p:ph type="title"/>
          </p:nvPr>
        </p:nvSpPr>
        <p:spPr/>
        <p:txBody>
          <a:bodyPr/>
          <a:lstStyle/>
          <a:p>
            <a:r>
              <a:rPr lang="sv-SE" dirty="0"/>
              <a:t>18. Val av valberedning</a:t>
            </a:r>
          </a:p>
        </p:txBody>
      </p:sp>
      <p:sp>
        <p:nvSpPr>
          <p:cNvPr id="3" name="Platshållare för innehåll 2">
            <a:extLst>
              <a:ext uri="{FF2B5EF4-FFF2-40B4-BE49-F238E27FC236}">
                <a16:creationId xmlns:a16="http://schemas.microsoft.com/office/drawing/2014/main" id="{F3986779-0835-43D5-957D-0798AC3BBBC1}"/>
              </a:ext>
            </a:extLst>
          </p:cNvPr>
          <p:cNvSpPr>
            <a:spLocks noGrp="1"/>
          </p:cNvSpPr>
          <p:nvPr>
            <p:ph idx="1"/>
          </p:nvPr>
        </p:nvSpPr>
        <p:spPr/>
        <p:txBody>
          <a:bodyPr/>
          <a:lstStyle/>
          <a:p>
            <a:r>
              <a:rPr lang="sv-SE" dirty="0"/>
              <a:t>Mandattid ett år</a:t>
            </a:r>
          </a:p>
          <a:p>
            <a:r>
              <a:rPr lang="sv-SE" dirty="0"/>
              <a:t>Nuvarande:</a:t>
            </a:r>
          </a:p>
          <a:p>
            <a:pPr lvl="1"/>
            <a:r>
              <a:rPr lang="sv-SE" dirty="0"/>
              <a:t>Annelie Fagerberg, Göteborg, sammankallande </a:t>
            </a:r>
          </a:p>
          <a:p>
            <a:pPr lvl="1"/>
            <a:r>
              <a:rPr lang="sv-SE" dirty="0"/>
              <a:t>Fredric </a:t>
            </a:r>
            <a:r>
              <a:rPr lang="sv-SE" dirty="0" err="1"/>
              <a:t>Parenmark</a:t>
            </a:r>
            <a:r>
              <a:rPr lang="sv-SE" dirty="0"/>
              <a:t>, Gävle</a:t>
            </a:r>
          </a:p>
          <a:p>
            <a:r>
              <a:rPr lang="sv-SE" dirty="0"/>
              <a:t>Styrelsens förslag:</a:t>
            </a:r>
          </a:p>
          <a:p>
            <a:pPr lvl="1"/>
            <a:r>
              <a:rPr lang="sv-SE" dirty="0"/>
              <a:t>Ulrika Östberg, Östersund, sammankallande</a:t>
            </a:r>
          </a:p>
          <a:p>
            <a:pPr lvl="1"/>
            <a:r>
              <a:rPr lang="sv-SE" dirty="0"/>
              <a:t>Eva Joelsson Alm, Stockholm</a:t>
            </a:r>
          </a:p>
          <a:p>
            <a:pPr lvl="1"/>
            <a:r>
              <a:rPr lang="sv-SE" dirty="0"/>
              <a:t>Andra förslag?</a:t>
            </a:r>
          </a:p>
          <a:p>
            <a:pPr lvl="1"/>
            <a:endParaRPr lang="sv-SE" dirty="0"/>
          </a:p>
          <a:p>
            <a:pPr lvl="1"/>
            <a:endParaRPr lang="sv-SE" dirty="0"/>
          </a:p>
          <a:p>
            <a:pPr lvl="1"/>
            <a:endParaRPr lang="sv-SE" dirty="0"/>
          </a:p>
        </p:txBody>
      </p:sp>
      <p:sp>
        <p:nvSpPr>
          <p:cNvPr id="4" name="Platshållare för datum 3">
            <a:extLst>
              <a:ext uri="{FF2B5EF4-FFF2-40B4-BE49-F238E27FC236}">
                <a16:creationId xmlns:a16="http://schemas.microsoft.com/office/drawing/2014/main" id="{2D2B1A44-E337-4BC6-B240-CBEFF741D0B5}"/>
              </a:ext>
            </a:extLst>
          </p:cNvPr>
          <p:cNvSpPr>
            <a:spLocks noGrp="1"/>
          </p:cNvSpPr>
          <p:nvPr>
            <p:ph type="dt" sz="half" idx="10"/>
          </p:nvPr>
        </p:nvSpPr>
        <p:spPr/>
        <p:txBody>
          <a:bodyPr/>
          <a:lstStyle/>
          <a:p>
            <a:pPr>
              <a:defRPr/>
            </a:pPr>
            <a:r>
              <a:rPr lang="sv-SE"/>
              <a:t>2022-03-17</a:t>
            </a:r>
          </a:p>
        </p:txBody>
      </p:sp>
      <p:sp>
        <p:nvSpPr>
          <p:cNvPr id="5" name="Platshållare för sidfot 4">
            <a:extLst>
              <a:ext uri="{FF2B5EF4-FFF2-40B4-BE49-F238E27FC236}">
                <a16:creationId xmlns:a16="http://schemas.microsoft.com/office/drawing/2014/main" id="{2BA088F9-06C2-4B68-8D6E-380C28E2BC01}"/>
              </a:ext>
            </a:extLst>
          </p:cNvPr>
          <p:cNvSpPr>
            <a:spLocks noGrp="1"/>
          </p:cNvSpPr>
          <p:nvPr>
            <p:ph type="ftr" sz="quarter" idx="11"/>
          </p:nvPr>
        </p:nvSpPr>
        <p:spPr/>
        <p:txBody>
          <a:bodyPr/>
          <a:lstStyle/>
          <a:p>
            <a:pPr>
              <a:defRPr/>
            </a:pPr>
            <a:r>
              <a:rPr lang="sv-SE"/>
              <a:t>Svenska Intensivvårdsregistret - SIR</a:t>
            </a:r>
          </a:p>
        </p:txBody>
      </p:sp>
      <p:sp>
        <p:nvSpPr>
          <p:cNvPr id="6" name="Platshållare för bildnummer 5">
            <a:extLst>
              <a:ext uri="{FF2B5EF4-FFF2-40B4-BE49-F238E27FC236}">
                <a16:creationId xmlns:a16="http://schemas.microsoft.com/office/drawing/2014/main" id="{75C874BE-C97D-4D59-BB09-EB645B9FED3D}"/>
              </a:ext>
            </a:extLst>
          </p:cNvPr>
          <p:cNvSpPr>
            <a:spLocks noGrp="1"/>
          </p:cNvSpPr>
          <p:nvPr>
            <p:ph type="sldNum" sz="quarter" idx="12"/>
          </p:nvPr>
        </p:nvSpPr>
        <p:spPr/>
        <p:txBody>
          <a:bodyPr/>
          <a:lstStyle/>
          <a:p>
            <a:fld id="{571D8F93-925F-4934-B191-201E268138DF}" type="slidenum">
              <a:rPr lang="sv-SE" altLang="sv-SE" smtClean="0"/>
              <a:pPr/>
              <a:t>29</a:t>
            </a:fld>
            <a:endParaRPr lang="sv-SE" altLang="sv-SE"/>
          </a:p>
        </p:txBody>
      </p:sp>
    </p:spTree>
    <p:extLst>
      <p:ext uri="{BB962C8B-B14F-4D97-AF65-F5344CB8AC3E}">
        <p14:creationId xmlns:p14="http://schemas.microsoft.com/office/powerpoint/2010/main" val="36638634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58F1F719-CA6D-44FB-BB4E-D3FAB1F646B9}"/>
              </a:ext>
            </a:extLst>
          </p:cNvPr>
          <p:cNvSpPr>
            <a:spLocks noGrp="1"/>
          </p:cNvSpPr>
          <p:nvPr>
            <p:ph type="title"/>
          </p:nvPr>
        </p:nvSpPr>
        <p:spPr/>
        <p:txBody>
          <a:bodyPr/>
          <a:lstStyle/>
          <a:p>
            <a:r>
              <a:rPr lang="sv-SE"/>
              <a:t>1. Årsmötets öppnande</a:t>
            </a:r>
          </a:p>
        </p:txBody>
      </p:sp>
      <p:sp>
        <p:nvSpPr>
          <p:cNvPr id="9" name="Platshållare för innehåll 8">
            <a:extLst>
              <a:ext uri="{FF2B5EF4-FFF2-40B4-BE49-F238E27FC236}">
                <a16:creationId xmlns:a16="http://schemas.microsoft.com/office/drawing/2014/main" id="{2E282E58-E8B4-4B7E-8DC4-8AFC8FFCF155}"/>
              </a:ext>
            </a:extLst>
          </p:cNvPr>
          <p:cNvSpPr>
            <a:spLocks noGrp="1"/>
          </p:cNvSpPr>
          <p:nvPr>
            <p:ph idx="1"/>
          </p:nvPr>
        </p:nvSpPr>
        <p:spPr/>
        <p:txBody>
          <a:bodyPr/>
          <a:lstStyle/>
          <a:p>
            <a:r>
              <a:rPr lang="sv-SE" dirty="0"/>
              <a:t>Välkomna!</a:t>
            </a:r>
            <a:br>
              <a:rPr lang="sv-SE" dirty="0"/>
            </a:br>
            <a:br>
              <a:rPr lang="sv-SE" dirty="0"/>
            </a:br>
            <a:endParaRPr lang="sv-SE" dirty="0"/>
          </a:p>
          <a:p>
            <a:r>
              <a:rPr lang="sv-SE" dirty="0"/>
              <a:t>SIR har sorg…</a:t>
            </a:r>
          </a:p>
          <a:p>
            <a:pPr marL="0" indent="0">
              <a:lnSpc>
                <a:spcPct val="100000"/>
              </a:lnSpc>
              <a:spcBef>
                <a:spcPts val="100"/>
              </a:spcBef>
              <a:buNone/>
            </a:pPr>
            <a:endParaRPr lang="sv-SE" spc="-15" dirty="0">
              <a:cs typeface="Calibri"/>
            </a:endParaRPr>
          </a:p>
          <a:p>
            <a:pPr marL="0" indent="0">
              <a:buNone/>
            </a:pPr>
            <a:endParaRPr lang="sv-SE" dirty="0"/>
          </a:p>
        </p:txBody>
      </p:sp>
      <p:sp>
        <p:nvSpPr>
          <p:cNvPr id="5" name="Platshållare för datum 4">
            <a:extLst>
              <a:ext uri="{FF2B5EF4-FFF2-40B4-BE49-F238E27FC236}">
                <a16:creationId xmlns:a16="http://schemas.microsoft.com/office/drawing/2014/main" id="{86A40B14-04E1-4757-8932-8C14D0708879}"/>
              </a:ext>
            </a:extLst>
          </p:cNvPr>
          <p:cNvSpPr>
            <a:spLocks noGrp="1"/>
          </p:cNvSpPr>
          <p:nvPr>
            <p:ph type="dt" sz="half" idx="10"/>
          </p:nvPr>
        </p:nvSpPr>
        <p:spPr/>
        <p:txBody>
          <a:bodyPr/>
          <a:lstStyle/>
          <a:p>
            <a:pPr>
              <a:defRPr/>
            </a:pPr>
            <a:r>
              <a:rPr lang="sv-SE"/>
              <a:t>2022-03-17</a:t>
            </a:r>
          </a:p>
        </p:txBody>
      </p:sp>
      <p:sp>
        <p:nvSpPr>
          <p:cNvPr id="6" name="Platshållare för sidfot 5">
            <a:extLst>
              <a:ext uri="{FF2B5EF4-FFF2-40B4-BE49-F238E27FC236}">
                <a16:creationId xmlns:a16="http://schemas.microsoft.com/office/drawing/2014/main" id="{3BD7E46B-2401-446C-865D-4176742AC227}"/>
              </a:ext>
            </a:extLst>
          </p:cNvPr>
          <p:cNvSpPr>
            <a:spLocks noGrp="1"/>
          </p:cNvSpPr>
          <p:nvPr>
            <p:ph type="ftr" sz="quarter" idx="11"/>
          </p:nvPr>
        </p:nvSpPr>
        <p:spPr/>
        <p:txBody>
          <a:bodyPr/>
          <a:lstStyle/>
          <a:p>
            <a:pPr>
              <a:defRPr/>
            </a:pPr>
            <a:r>
              <a:rPr lang="sv-SE"/>
              <a:t>Svenska Intensivvårdsregistret - SIR</a:t>
            </a:r>
          </a:p>
        </p:txBody>
      </p:sp>
      <p:sp>
        <p:nvSpPr>
          <p:cNvPr id="7" name="Platshållare för bildnummer 6">
            <a:extLst>
              <a:ext uri="{FF2B5EF4-FFF2-40B4-BE49-F238E27FC236}">
                <a16:creationId xmlns:a16="http://schemas.microsoft.com/office/drawing/2014/main" id="{85A36D97-17E7-4DF3-8E7E-7FE707A69118}"/>
              </a:ext>
            </a:extLst>
          </p:cNvPr>
          <p:cNvSpPr>
            <a:spLocks noGrp="1"/>
          </p:cNvSpPr>
          <p:nvPr>
            <p:ph type="sldNum" sz="quarter" idx="12"/>
          </p:nvPr>
        </p:nvSpPr>
        <p:spPr/>
        <p:txBody>
          <a:bodyPr/>
          <a:lstStyle/>
          <a:p>
            <a:fld id="{2632D907-FE80-445C-830A-3F9B40E9465A}" type="slidenum">
              <a:rPr lang="sv-SE" altLang="sv-SE" smtClean="0"/>
              <a:pPr/>
              <a:t>3</a:t>
            </a:fld>
            <a:endParaRPr lang="sv-SE" altLang="sv-SE"/>
          </a:p>
        </p:txBody>
      </p:sp>
    </p:spTree>
    <p:extLst>
      <p:ext uri="{BB962C8B-B14F-4D97-AF65-F5344CB8AC3E}">
        <p14:creationId xmlns:p14="http://schemas.microsoft.com/office/powerpoint/2010/main" val="29192065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F408CC-D077-489D-A383-D3786AC7D266}"/>
              </a:ext>
            </a:extLst>
          </p:cNvPr>
          <p:cNvSpPr>
            <a:spLocks noGrp="1"/>
          </p:cNvSpPr>
          <p:nvPr>
            <p:ph type="title"/>
          </p:nvPr>
        </p:nvSpPr>
        <p:spPr/>
        <p:txBody>
          <a:bodyPr/>
          <a:lstStyle/>
          <a:p>
            <a:r>
              <a:rPr lang="sv-SE"/>
              <a:t>19. IT-grupp</a:t>
            </a:r>
          </a:p>
        </p:txBody>
      </p:sp>
      <p:sp>
        <p:nvSpPr>
          <p:cNvPr id="3" name="Platshållare för innehåll 2">
            <a:extLst>
              <a:ext uri="{FF2B5EF4-FFF2-40B4-BE49-F238E27FC236}">
                <a16:creationId xmlns:a16="http://schemas.microsoft.com/office/drawing/2014/main" id="{EFB5D552-290F-4106-88DC-067F10D077EF}"/>
              </a:ext>
            </a:extLst>
          </p:cNvPr>
          <p:cNvSpPr>
            <a:spLocks noGrp="1"/>
          </p:cNvSpPr>
          <p:nvPr>
            <p:ph idx="1"/>
          </p:nvPr>
        </p:nvSpPr>
        <p:spPr/>
        <p:txBody>
          <a:bodyPr/>
          <a:lstStyle/>
          <a:p>
            <a:r>
              <a:rPr lang="sv-SE"/>
              <a:t>Styrelsen föreslår årsmötet att delegera till styrelsen att utse ledamöter.</a:t>
            </a:r>
          </a:p>
        </p:txBody>
      </p:sp>
      <p:sp>
        <p:nvSpPr>
          <p:cNvPr id="4" name="Platshållare för datum 3">
            <a:extLst>
              <a:ext uri="{FF2B5EF4-FFF2-40B4-BE49-F238E27FC236}">
                <a16:creationId xmlns:a16="http://schemas.microsoft.com/office/drawing/2014/main" id="{4E113FE4-0688-4984-A3A1-36F540643435}"/>
              </a:ext>
            </a:extLst>
          </p:cNvPr>
          <p:cNvSpPr>
            <a:spLocks noGrp="1"/>
          </p:cNvSpPr>
          <p:nvPr>
            <p:ph type="dt" sz="half" idx="10"/>
          </p:nvPr>
        </p:nvSpPr>
        <p:spPr/>
        <p:txBody>
          <a:bodyPr/>
          <a:lstStyle/>
          <a:p>
            <a:pPr>
              <a:defRPr/>
            </a:pPr>
            <a:r>
              <a:rPr lang="sv-SE"/>
              <a:t>2022-03-17</a:t>
            </a:r>
          </a:p>
        </p:txBody>
      </p:sp>
      <p:sp>
        <p:nvSpPr>
          <p:cNvPr id="5" name="Platshållare för sidfot 4">
            <a:extLst>
              <a:ext uri="{FF2B5EF4-FFF2-40B4-BE49-F238E27FC236}">
                <a16:creationId xmlns:a16="http://schemas.microsoft.com/office/drawing/2014/main" id="{9B7128F9-5D32-4A1D-ADE4-C60772236DD8}"/>
              </a:ext>
            </a:extLst>
          </p:cNvPr>
          <p:cNvSpPr>
            <a:spLocks noGrp="1"/>
          </p:cNvSpPr>
          <p:nvPr>
            <p:ph type="ftr" sz="quarter" idx="11"/>
          </p:nvPr>
        </p:nvSpPr>
        <p:spPr/>
        <p:txBody>
          <a:bodyPr/>
          <a:lstStyle/>
          <a:p>
            <a:pPr>
              <a:defRPr/>
            </a:pPr>
            <a:r>
              <a:rPr lang="sv-SE"/>
              <a:t>Svenska Intensivvårdsregistret - SIR</a:t>
            </a:r>
          </a:p>
        </p:txBody>
      </p:sp>
      <p:sp>
        <p:nvSpPr>
          <p:cNvPr id="6" name="Platshållare för bildnummer 5">
            <a:extLst>
              <a:ext uri="{FF2B5EF4-FFF2-40B4-BE49-F238E27FC236}">
                <a16:creationId xmlns:a16="http://schemas.microsoft.com/office/drawing/2014/main" id="{8AC51231-C510-4338-A5D9-7DD8155426F4}"/>
              </a:ext>
            </a:extLst>
          </p:cNvPr>
          <p:cNvSpPr>
            <a:spLocks noGrp="1"/>
          </p:cNvSpPr>
          <p:nvPr>
            <p:ph type="sldNum" sz="quarter" idx="12"/>
          </p:nvPr>
        </p:nvSpPr>
        <p:spPr/>
        <p:txBody>
          <a:bodyPr/>
          <a:lstStyle/>
          <a:p>
            <a:fld id="{571D8F93-925F-4934-B191-201E268138DF}" type="slidenum">
              <a:rPr lang="sv-SE" altLang="sv-SE" smtClean="0"/>
              <a:pPr/>
              <a:t>30</a:t>
            </a:fld>
            <a:endParaRPr lang="sv-SE" altLang="sv-SE"/>
          </a:p>
        </p:txBody>
      </p:sp>
    </p:spTree>
    <p:extLst>
      <p:ext uri="{BB962C8B-B14F-4D97-AF65-F5344CB8AC3E}">
        <p14:creationId xmlns:p14="http://schemas.microsoft.com/office/powerpoint/2010/main" val="29107662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C87853D-1BB0-4CD7-B0CA-E1E4D3C66B8D}"/>
              </a:ext>
            </a:extLst>
          </p:cNvPr>
          <p:cNvSpPr>
            <a:spLocks noGrp="1"/>
          </p:cNvSpPr>
          <p:nvPr>
            <p:ph type="title"/>
          </p:nvPr>
        </p:nvSpPr>
        <p:spPr/>
        <p:txBody>
          <a:bodyPr/>
          <a:lstStyle/>
          <a:p>
            <a:r>
              <a:rPr lang="sv-SE"/>
              <a:t>20. FoU-grupp</a:t>
            </a:r>
          </a:p>
        </p:txBody>
      </p:sp>
      <p:sp>
        <p:nvSpPr>
          <p:cNvPr id="3" name="Platshållare för innehåll 2">
            <a:extLst>
              <a:ext uri="{FF2B5EF4-FFF2-40B4-BE49-F238E27FC236}">
                <a16:creationId xmlns:a16="http://schemas.microsoft.com/office/drawing/2014/main" id="{D7464173-C963-4DB6-BBE4-F0FA1C2819A7}"/>
              </a:ext>
            </a:extLst>
          </p:cNvPr>
          <p:cNvSpPr>
            <a:spLocks noGrp="1"/>
          </p:cNvSpPr>
          <p:nvPr>
            <p:ph idx="1"/>
          </p:nvPr>
        </p:nvSpPr>
        <p:spPr/>
        <p:txBody>
          <a:bodyPr/>
          <a:lstStyle/>
          <a:p>
            <a:r>
              <a:rPr lang="sv-SE"/>
              <a:t>Styrelsen föreslår årsmötet att delegera till styrelsen att utse ledamöter.</a:t>
            </a:r>
          </a:p>
          <a:p>
            <a:endParaRPr lang="sv-SE"/>
          </a:p>
        </p:txBody>
      </p:sp>
      <p:sp>
        <p:nvSpPr>
          <p:cNvPr id="4" name="Platshållare för datum 3">
            <a:extLst>
              <a:ext uri="{FF2B5EF4-FFF2-40B4-BE49-F238E27FC236}">
                <a16:creationId xmlns:a16="http://schemas.microsoft.com/office/drawing/2014/main" id="{DDA64EA9-9340-483C-BF5C-336D961CD593}"/>
              </a:ext>
            </a:extLst>
          </p:cNvPr>
          <p:cNvSpPr>
            <a:spLocks noGrp="1"/>
          </p:cNvSpPr>
          <p:nvPr>
            <p:ph type="dt" sz="half" idx="10"/>
          </p:nvPr>
        </p:nvSpPr>
        <p:spPr/>
        <p:txBody>
          <a:bodyPr/>
          <a:lstStyle/>
          <a:p>
            <a:pPr>
              <a:defRPr/>
            </a:pPr>
            <a:r>
              <a:rPr lang="sv-SE"/>
              <a:t>2022-03-17</a:t>
            </a:r>
          </a:p>
        </p:txBody>
      </p:sp>
      <p:sp>
        <p:nvSpPr>
          <p:cNvPr id="5" name="Platshållare för sidfot 4">
            <a:extLst>
              <a:ext uri="{FF2B5EF4-FFF2-40B4-BE49-F238E27FC236}">
                <a16:creationId xmlns:a16="http://schemas.microsoft.com/office/drawing/2014/main" id="{BB118202-F2A0-42CB-9515-CE7AD99D5A6F}"/>
              </a:ext>
            </a:extLst>
          </p:cNvPr>
          <p:cNvSpPr>
            <a:spLocks noGrp="1"/>
          </p:cNvSpPr>
          <p:nvPr>
            <p:ph type="ftr" sz="quarter" idx="11"/>
          </p:nvPr>
        </p:nvSpPr>
        <p:spPr/>
        <p:txBody>
          <a:bodyPr/>
          <a:lstStyle/>
          <a:p>
            <a:pPr>
              <a:defRPr/>
            </a:pPr>
            <a:r>
              <a:rPr lang="sv-SE"/>
              <a:t>Svenska Intensivvårdsregistret - SIR</a:t>
            </a:r>
          </a:p>
        </p:txBody>
      </p:sp>
      <p:sp>
        <p:nvSpPr>
          <p:cNvPr id="6" name="Platshållare för bildnummer 5">
            <a:extLst>
              <a:ext uri="{FF2B5EF4-FFF2-40B4-BE49-F238E27FC236}">
                <a16:creationId xmlns:a16="http://schemas.microsoft.com/office/drawing/2014/main" id="{08AF671F-A39A-48AE-8CAD-1065FCA774C9}"/>
              </a:ext>
            </a:extLst>
          </p:cNvPr>
          <p:cNvSpPr>
            <a:spLocks noGrp="1"/>
          </p:cNvSpPr>
          <p:nvPr>
            <p:ph type="sldNum" sz="quarter" idx="12"/>
          </p:nvPr>
        </p:nvSpPr>
        <p:spPr/>
        <p:txBody>
          <a:bodyPr/>
          <a:lstStyle/>
          <a:p>
            <a:fld id="{571D8F93-925F-4934-B191-201E268138DF}" type="slidenum">
              <a:rPr lang="sv-SE" altLang="sv-SE" smtClean="0"/>
              <a:pPr/>
              <a:t>31</a:t>
            </a:fld>
            <a:endParaRPr lang="sv-SE" altLang="sv-SE"/>
          </a:p>
        </p:txBody>
      </p:sp>
    </p:spTree>
    <p:extLst>
      <p:ext uri="{BB962C8B-B14F-4D97-AF65-F5344CB8AC3E}">
        <p14:creationId xmlns:p14="http://schemas.microsoft.com/office/powerpoint/2010/main" val="21037997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94B7A55-9FB0-4A19-819D-F282552236ED}"/>
              </a:ext>
            </a:extLst>
          </p:cNvPr>
          <p:cNvSpPr>
            <a:spLocks noGrp="1"/>
          </p:cNvSpPr>
          <p:nvPr>
            <p:ph type="title"/>
          </p:nvPr>
        </p:nvSpPr>
        <p:spPr/>
        <p:txBody>
          <a:bodyPr/>
          <a:lstStyle/>
          <a:p>
            <a:r>
              <a:rPr lang="sv-SE"/>
              <a:t>21. Övriga officiella arbetsgrupper</a:t>
            </a:r>
          </a:p>
        </p:txBody>
      </p:sp>
      <p:sp>
        <p:nvSpPr>
          <p:cNvPr id="3" name="Platshållare för innehåll 2">
            <a:extLst>
              <a:ext uri="{FF2B5EF4-FFF2-40B4-BE49-F238E27FC236}">
                <a16:creationId xmlns:a16="http://schemas.microsoft.com/office/drawing/2014/main" id="{40C180B6-262D-4D95-9AFE-F34AE4E53D23}"/>
              </a:ext>
            </a:extLst>
          </p:cNvPr>
          <p:cNvSpPr>
            <a:spLocks noGrp="1"/>
          </p:cNvSpPr>
          <p:nvPr>
            <p:ph idx="1"/>
          </p:nvPr>
        </p:nvSpPr>
        <p:spPr/>
        <p:txBody>
          <a:bodyPr/>
          <a:lstStyle/>
          <a:p>
            <a:r>
              <a:rPr lang="sv-SE" dirty="0"/>
              <a:t>Kan årsmötet föreslå att styrelsen vid behov inrättar ytterligare arbetsgrupper?</a:t>
            </a:r>
          </a:p>
          <a:p>
            <a:endParaRPr lang="sv-SE" i="1" dirty="0">
              <a:highlight>
                <a:srgbClr val="FF0000"/>
              </a:highlight>
            </a:endParaRPr>
          </a:p>
        </p:txBody>
      </p:sp>
      <p:sp>
        <p:nvSpPr>
          <p:cNvPr id="4" name="Platshållare för datum 3">
            <a:extLst>
              <a:ext uri="{FF2B5EF4-FFF2-40B4-BE49-F238E27FC236}">
                <a16:creationId xmlns:a16="http://schemas.microsoft.com/office/drawing/2014/main" id="{E1FE632B-911D-44B9-96F6-A27E15BF4559}"/>
              </a:ext>
            </a:extLst>
          </p:cNvPr>
          <p:cNvSpPr>
            <a:spLocks noGrp="1"/>
          </p:cNvSpPr>
          <p:nvPr>
            <p:ph type="dt" sz="half" idx="10"/>
          </p:nvPr>
        </p:nvSpPr>
        <p:spPr/>
        <p:txBody>
          <a:bodyPr/>
          <a:lstStyle/>
          <a:p>
            <a:pPr>
              <a:defRPr/>
            </a:pPr>
            <a:r>
              <a:rPr lang="sv-SE"/>
              <a:t>2022-03-17</a:t>
            </a:r>
          </a:p>
        </p:txBody>
      </p:sp>
      <p:sp>
        <p:nvSpPr>
          <p:cNvPr id="5" name="Platshållare för sidfot 4">
            <a:extLst>
              <a:ext uri="{FF2B5EF4-FFF2-40B4-BE49-F238E27FC236}">
                <a16:creationId xmlns:a16="http://schemas.microsoft.com/office/drawing/2014/main" id="{8D1F9F72-3DA9-421D-8792-B8514D50D1AC}"/>
              </a:ext>
            </a:extLst>
          </p:cNvPr>
          <p:cNvSpPr>
            <a:spLocks noGrp="1"/>
          </p:cNvSpPr>
          <p:nvPr>
            <p:ph type="ftr" sz="quarter" idx="11"/>
          </p:nvPr>
        </p:nvSpPr>
        <p:spPr/>
        <p:txBody>
          <a:bodyPr/>
          <a:lstStyle/>
          <a:p>
            <a:pPr>
              <a:defRPr/>
            </a:pPr>
            <a:r>
              <a:rPr lang="sv-SE"/>
              <a:t>Svenska Intensivvårdsregistret - SIR</a:t>
            </a:r>
          </a:p>
        </p:txBody>
      </p:sp>
      <p:sp>
        <p:nvSpPr>
          <p:cNvPr id="6" name="Platshållare för bildnummer 5">
            <a:extLst>
              <a:ext uri="{FF2B5EF4-FFF2-40B4-BE49-F238E27FC236}">
                <a16:creationId xmlns:a16="http://schemas.microsoft.com/office/drawing/2014/main" id="{0DEC8245-A7B1-4671-84EB-FC76C04CD51E}"/>
              </a:ext>
            </a:extLst>
          </p:cNvPr>
          <p:cNvSpPr>
            <a:spLocks noGrp="1"/>
          </p:cNvSpPr>
          <p:nvPr>
            <p:ph type="sldNum" sz="quarter" idx="12"/>
          </p:nvPr>
        </p:nvSpPr>
        <p:spPr/>
        <p:txBody>
          <a:bodyPr/>
          <a:lstStyle/>
          <a:p>
            <a:fld id="{571D8F93-925F-4934-B191-201E268138DF}" type="slidenum">
              <a:rPr lang="sv-SE" altLang="sv-SE" smtClean="0"/>
              <a:pPr/>
              <a:t>32</a:t>
            </a:fld>
            <a:endParaRPr lang="sv-SE" altLang="sv-SE"/>
          </a:p>
        </p:txBody>
      </p:sp>
    </p:spTree>
    <p:extLst>
      <p:ext uri="{BB962C8B-B14F-4D97-AF65-F5344CB8AC3E}">
        <p14:creationId xmlns:p14="http://schemas.microsoft.com/office/powerpoint/2010/main" val="19253472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1A97E7E-923E-40AD-B283-9BAB3AF96DDB}"/>
              </a:ext>
            </a:extLst>
          </p:cNvPr>
          <p:cNvSpPr>
            <a:spLocks noGrp="1"/>
          </p:cNvSpPr>
          <p:nvPr>
            <p:ph type="title"/>
          </p:nvPr>
        </p:nvSpPr>
        <p:spPr/>
        <p:txBody>
          <a:bodyPr/>
          <a:lstStyle/>
          <a:p>
            <a:r>
              <a:rPr lang="sv-SE" dirty="0"/>
              <a:t>22. Övriga frågor</a:t>
            </a:r>
          </a:p>
        </p:txBody>
      </p:sp>
      <p:sp>
        <p:nvSpPr>
          <p:cNvPr id="3" name="Platshållare för innehåll 2">
            <a:extLst>
              <a:ext uri="{FF2B5EF4-FFF2-40B4-BE49-F238E27FC236}">
                <a16:creationId xmlns:a16="http://schemas.microsoft.com/office/drawing/2014/main" id="{BD350D4E-FFD7-472A-8C33-891150A171E1}"/>
              </a:ext>
            </a:extLst>
          </p:cNvPr>
          <p:cNvSpPr>
            <a:spLocks noGrp="1"/>
          </p:cNvSpPr>
          <p:nvPr>
            <p:ph idx="1"/>
          </p:nvPr>
        </p:nvSpPr>
        <p:spPr/>
        <p:txBody>
          <a:bodyPr/>
          <a:lstStyle/>
          <a:p>
            <a:pPr marL="0" indent="0">
              <a:buFont typeface="Arial" panose="020B0604020202020204" pitchFamily="34" charset="0"/>
              <a:buNone/>
            </a:pPr>
            <a:r>
              <a:rPr lang="sv-SE" dirty="0"/>
              <a:t>För beslut</a:t>
            </a:r>
          </a:p>
          <a:p>
            <a:pPr marL="514350" indent="-514350">
              <a:buFont typeface="Arial" panose="020B0604020202020204" pitchFamily="34" charset="0"/>
              <a:buAutoNum type="alphaLcParenR"/>
            </a:pPr>
            <a:r>
              <a:rPr lang="sv-SE" dirty="0"/>
              <a:t>Förslag från styrelsen: </a:t>
            </a:r>
          </a:p>
          <a:p>
            <a:pPr marL="914400" lvl="1" indent="-514350">
              <a:buFont typeface="Arial" panose="020B0604020202020204" pitchFamily="34" charset="0"/>
              <a:buAutoNum type="alphaLcParenR"/>
            </a:pPr>
            <a:r>
              <a:rPr lang="sv-SE" dirty="0"/>
              <a:t>Förslag om stadgeändring första året av två – föreslaget från styrelsen</a:t>
            </a:r>
          </a:p>
          <a:p>
            <a:pPr marL="514350" indent="-514350">
              <a:buFont typeface="Arial" panose="020B0604020202020204" pitchFamily="34" charset="0"/>
              <a:buAutoNum type="alphaLcParenR"/>
            </a:pPr>
            <a:r>
              <a:rPr lang="sv-SE" dirty="0"/>
              <a:t>Förslag från övriga: Inga inkomna.</a:t>
            </a:r>
          </a:p>
          <a:p>
            <a:pPr marL="0" indent="0">
              <a:buNone/>
            </a:pPr>
            <a:endParaRPr lang="sv-SE" dirty="0"/>
          </a:p>
        </p:txBody>
      </p:sp>
      <p:sp>
        <p:nvSpPr>
          <p:cNvPr id="4" name="Platshållare för datum 3">
            <a:extLst>
              <a:ext uri="{FF2B5EF4-FFF2-40B4-BE49-F238E27FC236}">
                <a16:creationId xmlns:a16="http://schemas.microsoft.com/office/drawing/2014/main" id="{60BFBC3B-3ACF-4C40-9ED9-9E60BC79E154}"/>
              </a:ext>
            </a:extLst>
          </p:cNvPr>
          <p:cNvSpPr>
            <a:spLocks noGrp="1"/>
          </p:cNvSpPr>
          <p:nvPr>
            <p:ph type="dt" sz="half" idx="10"/>
          </p:nvPr>
        </p:nvSpPr>
        <p:spPr/>
        <p:txBody>
          <a:bodyPr/>
          <a:lstStyle/>
          <a:p>
            <a:pPr>
              <a:defRPr/>
            </a:pPr>
            <a:r>
              <a:rPr lang="sv-SE"/>
              <a:t>2022-03-17</a:t>
            </a:r>
          </a:p>
        </p:txBody>
      </p:sp>
      <p:sp>
        <p:nvSpPr>
          <p:cNvPr id="5" name="Platshållare för sidfot 4">
            <a:extLst>
              <a:ext uri="{FF2B5EF4-FFF2-40B4-BE49-F238E27FC236}">
                <a16:creationId xmlns:a16="http://schemas.microsoft.com/office/drawing/2014/main" id="{AC0608C6-1A26-4BB1-828D-951FAD86C368}"/>
              </a:ext>
            </a:extLst>
          </p:cNvPr>
          <p:cNvSpPr>
            <a:spLocks noGrp="1"/>
          </p:cNvSpPr>
          <p:nvPr>
            <p:ph type="ftr" sz="quarter" idx="11"/>
          </p:nvPr>
        </p:nvSpPr>
        <p:spPr/>
        <p:txBody>
          <a:bodyPr/>
          <a:lstStyle/>
          <a:p>
            <a:pPr>
              <a:defRPr/>
            </a:pPr>
            <a:r>
              <a:rPr lang="sv-SE"/>
              <a:t>Svenska Intensivvårdsregistret - SIR</a:t>
            </a:r>
          </a:p>
        </p:txBody>
      </p:sp>
      <p:sp>
        <p:nvSpPr>
          <p:cNvPr id="6" name="Platshållare för bildnummer 5">
            <a:extLst>
              <a:ext uri="{FF2B5EF4-FFF2-40B4-BE49-F238E27FC236}">
                <a16:creationId xmlns:a16="http://schemas.microsoft.com/office/drawing/2014/main" id="{20CCCC41-F26A-45D9-B775-9CEDD7FF9D7B}"/>
              </a:ext>
            </a:extLst>
          </p:cNvPr>
          <p:cNvSpPr>
            <a:spLocks noGrp="1"/>
          </p:cNvSpPr>
          <p:nvPr>
            <p:ph type="sldNum" sz="quarter" idx="12"/>
          </p:nvPr>
        </p:nvSpPr>
        <p:spPr/>
        <p:txBody>
          <a:bodyPr/>
          <a:lstStyle/>
          <a:p>
            <a:fld id="{571D8F93-925F-4934-B191-201E268138DF}" type="slidenum">
              <a:rPr lang="sv-SE" altLang="sv-SE" smtClean="0"/>
              <a:pPr/>
              <a:t>33</a:t>
            </a:fld>
            <a:endParaRPr lang="sv-SE" altLang="sv-SE"/>
          </a:p>
        </p:txBody>
      </p:sp>
      <p:graphicFrame>
        <p:nvGraphicFramePr>
          <p:cNvPr id="8" name="Objekt 7">
            <a:hlinkClick r:id="" action="ppaction://ole?verb=0"/>
            <a:extLst>
              <a:ext uri="{FF2B5EF4-FFF2-40B4-BE49-F238E27FC236}">
                <a16:creationId xmlns:a16="http://schemas.microsoft.com/office/drawing/2014/main" id="{85620644-E4BC-467D-A645-6FBDAB9B350B}"/>
              </a:ext>
            </a:extLst>
          </p:cNvPr>
          <p:cNvGraphicFramePr>
            <a:graphicFrameLocks noChangeAspect="1"/>
          </p:cNvGraphicFramePr>
          <p:nvPr>
            <p:extLst>
              <p:ext uri="{D42A27DB-BD31-4B8C-83A1-F6EECF244321}">
                <p14:modId xmlns:p14="http://schemas.microsoft.com/office/powerpoint/2010/main" val="1995901632"/>
              </p:ext>
            </p:extLst>
          </p:nvPr>
        </p:nvGraphicFramePr>
        <p:xfrm>
          <a:off x="10809514" y="3960585"/>
          <a:ext cx="914400"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525" progId="Acrobat.Document.DC">
                  <p:embed/>
                </p:oleObj>
              </mc:Choice>
              <mc:Fallback>
                <p:oleObj name="Acrobat Document" showAsIcon="1" r:id="rId2" imgW="914400" imgH="771525" progId="Acrobat.Document.DC">
                  <p:embed/>
                  <p:pic>
                    <p:nvPicPr>
                      <p:cNvPr id="8" name="Objekt 7">
                        <a:hlinkClick r:id="" action="ppaction://ole?verb=0"/>
                        <a:extLst>
                          <a:ext uri="{FF2B5EF4-FFF2-40B4-BE49-F238E27FC236}">
                            <a16:creationId xmlns:a16="http://schemas.microsoft.com/office/drawing/2014/main" id="{85620644-E4BC-467D-A645-6FBDAB9B350B}"/>
                          </a:ext>
                        </a:extLst>
                      </p:cNvPr>
                      <p:cNvPicPr/>
                      <p:nvPr/>
                    </p:nvPicPr>
                    <p:blipFill>
                      <a:blip r:embed="rId3"/>
                      <a:stretch>
                        <a:fillRect/>
                      </a:stretch>
                    </p:blipFill>
                    <p:spPr>
                      <a:xfrm>
                        <a:off x="10809514" y="3960585"/>
                        <a:ext cx="914400" cy="771525"/>
                      </a:xfrm>
                      <a:prstGeom prst="rect">
                        <a:avLst/>
                      </a:prstGeom>
                    </p:spPr>
                  </p:pic>
                </p:oleObj>
              </mc:Fallback>
            </mc:AlternateContent>
          </a:graphicData>
        </a:graphic>
      </p:graphicFrame>
      <p:graphicFrame>
        <p:nvGraphicFramePr>
          <p:cNvPr id="10" name="Objekt 9">
            <a:extLst>
              <a:ext uri="{FF2B5EF4-FFF2-40B4-BE49-F238E27FC236}">
                <a16:creationId xmlns:a16="http://schemas.microsoft.com/office/drawing/2014/main" id="{4409F4B9-0C0E-4A07-9C34-98027035A741}"/>
              </a:ext>
            </a:extLst>
          </p:cNvPr>
          <p:cNvGraphicFramePr>
            <a:graphicFrameLocks noChangeAspect="1"/>
          </p:cNvGraphicFramePr>
          <p:nvPr>
            <p:extLst>
              <p:ext uri="{D42A27DB-BD31-4B8C-83A1-F6EECF244321}">
                <p14:modId xmlns:p14="http://schemas.microsoft.com/office/powerpoint/2010/main" val="339825440"/>
              </p:ext>
            </p:extLst>
          </p:nvPr>
        </p:nvGraphicFramePr>
        <p:xfrm>
          <a:off x="10809514" y="2511652"/>
          <a:ext cx="914400" cy="771525"/>
        </p:xfrm>
        <a:graphic>
          <a:graphicData uri="http://schemas.openxmlformats.org/presentationml/2006/ole">
            <mc:AlternateContent xmlns:mc="http://schemas.openxmlformats.org/markup-compatibility/2006">
              <mc:Choice xmlns:v="urn:schemas-microsoft-com:vml" Requires="v">
                <p:oleObj name="Acrobat Document" showAsIcon="1" r:id="rId4" imgW="914400" imgH="771525" progId="Acrobat.Document.DC">
                  <p:embed/>
                </p:oleObj>
              </mc:Choice>
              <mc:Fallback>
                <p:oleObj name="Acrobat Document" showAsIcon="1" r:id="rId4" imgW="914400" imgH="771525" progId="Acrobat.Document.DC">
                  <p:embed/>
                  <p:pic>
                    <p:nvPicPr>
                      <p:cNvPr id="10" name="Objekt 9">
                        <a:extLst>
                          <a:ext uri="{FF2B5EF4-FFF2-40B4-BE49-F238E27FC236}">
                            <a16:creationId xmlns:a16="http://schemas.microsoft.com/office/drawing/2014/main" id="{4409F4B9-0C0E-4A07-9C34-98027035A741}"/>
                          </a:ext>
                        </a:extLst>
                      </p:cNvPr>
                      <p:cNvPicPr/>
                      <p:nvPr/>
                    </p:nvPicPr>
                    <p:blipFill>
                      <a:blip r:embed="rId5"/>
                      <a:stretch>
                        <a:fillRect/>
                      </a:stretch>
                    </p:blipFill>
                    <p:spPr>
                      <a:xfrm>
                        <a:off x="10809514" y="2511652"/>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0705910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B4CE8ED-1032-4087-B170-14D2A7BA14ED}"/>
              </a:ext>
            </a:extLst>
          </p:cNvPr>
          <p:cNvSpPr>
            <a:spLocks noGrp="1"/>
          </p:cNvSpPr>
          <p:nvPr>
            <p:ph type="title"/>
          </p:nvPr>
        </p:nvSpPr>
        <p:spPr/>
        <p:txBody>
          <a:bodyPr/>
          <a:lstStyle/>
          <a:p>
            <a:r>
              <a:rPr lang="sv-SE"/>
              <a:t>22. Övriga frågor</a:t>
            </a:r>
          </a:p>
        </p:txBody>
      </p:sp>
      <p:sp>
        <p:nvSpPr>
          <p:cNvPr id="3" name="Platshållare för innehåll 2">
            <a:extLst>
              <a:ext uri="{FF2B5EF4-FFF2-40B4-BE49-F238E27FC236}">
                <a16:creationId xmlns:a16="http://schemas.microsoft.com/office/drawing/2014/main" id="{BFB2C089-0960-4594-B337-B4B2D8D978D9}"/>
              </a:ext>
            </a:extLst>
          </p:cNvPr>
          <p:cNvSpPr>
            <a:spLocks noGrp="1"/>
          </p:cNvSpPr>
          <p:nvPr>
            <p:ph idx="1"/>
          </p:nvPr>
        </p:nvSpPr>
        <p:spPr/>
        <p:txBody>
          <a:bodyPr/>
          <a:lstStyle/>
          <a:p>
            <a:pPr marL="0" indent="0">
              <a:buNone/>
            </a:pPr>
            <a:r>
              <a:rPr lang="sv-SE" dirty="0"/>
              <a:t>b) För diskussion </a:t>
            </a:r>
          </a:p>
          <a:p>
            <a:pPr marL="1314450" lvl="2" indent="-514350">
              <a:buFont typeface="+mj-lt"/>
              <a:buAutoNum type="alphaLcParenR"/>
            </a:pPr>
            <a:r>
              <a:rPr lang="sv-SE" sz="2800" dirty="0"/>
              <a:t>Diskussion om nationellt diskuterade förändringar i kvalitetsregistersystemet</a:t>
            </a:r>
          </a:p>
          <a:p>
            <a:pPr marL="1314450" lvl="2" indent="-514350">
              <a:buFont typeface="+mj-lt"/>
              <a:buAutoNum type="alphaLcParenR"/>
            </a:pPr>
            <a:r>
              <a:rPr lang="sv-SE" sz="2800" dirty="0"/>
              <a:t>SIR i kunskapsstyrningssystemet</a:t>
            </a:r>
          </a:p>
          <a:p>
            <a:pPr marL="800100" lvl="2" indent="0">
              <a:buNone/>
            </a:pPr>
            <a:endParaRPr lang="sv-SE" sz="2800" dirty="0"/>
          </a:p>
          <a:p>
            <a:pPr marL="800100" lvl="2" indent="0">
              <a:buNone/>
            </a:pPr>
            <a:endParaRPr lang="sv-SE" sz="8000" dirty="0"/>
          </a:p>
        </p:txBody>
      </p:sp>
      <p:sp>
        <p:nvSpPr>
          <p:cNvPr id="4" name="Platshållare för datum 3">
            <a:extLst>
              <a:ext uri="{FF2B5EF4-FFF2-40B4-BE49-F238E27FC236}">
                <a16:creationId xmlns:a16="http://schemas.microsoft.com/office/drawing/2014/main" id="{B2364A10-7F88-45D0-971C-57899883C355}"/>
              </a:ext>
            </a:extLst>
          </p:cNvPr>
          <p:cNvSpPr>
            <a:spLocks noGrp="1"/>
          </p:cNvSpPr>
          <p:nvPr>
            <p:ph type="dt" sz="half" idx="10"/>
          </p:nvPr>
        </p:nvSpPr>
        <p:spPr>
          <a:xfrm>
            <a:off x="609600" y="6300789"/>
            <a:ext cx="2844800" cy="365125"/>
          </a:xfrm>
        </p:spPr>
        <p:txBody>
          <a:bodyPr/>
          <a:lstStyle/>
          <a:p>
            <a:pPr>
              <a:defRPr/>
            </a:pPr>
            <a:r>
              <a:rPr lang="sv-SE"/>
              <a:t>2022-03-17</a:t>
            </a:r>
            <a:endParaRPr lang="sv-SE" dirty="0"/>
          </a:p>
        </p:txBody>
      </p:sp>
      <p:sp>
        <p:nvSpPr>
          <p:cNvPr id="5" name="Platshållare för sidfot 4">
            <a:extLst>
              <a:ext uri="{FF2B5EF4-FFF2-40B4-BE49-F238E27FC236}">
                <a16:creationId xmlns:a16="http://schemas.microsoft.com/office/drawing/2014/main" id="{BEED1B0C-E64F-462A-898F-8C8C2998F485}"/>
              </a:ext>
            </a:extLst>
          </p:cNvPr>
          <p:cNvSpPr>
            <a:spLocks noGrp="1"/>
          </p:cNvSpPr>
          <p:nvPr>
            <p:ph type="ftr" sz="quarter" idx="11"/>
          </p:nvPr>
        </p:nvSpPr>
        <p:spPr/>
        <p:txBody>
          <a:bodyPr/>
          <a:lstStyle/>
          <a:p>
            <a:pPr>
              <a:defRPr/>
            </a:pPr>
            <a:r>
              <a:rPr lang="sv-SE"/>
              <a:t>Svenska Intensivvårdsregistret - SIR</a:t>
            </a:r>
          </a:p>
        </p:txBody>
      </p:sp>
      <p:sp>
        <p:nvSpPr>
          <p:cNvPr id="6" name="Platshållare för bildnummer 5">
            <a:extLst>
              <a:ext uri="{FF2B5EF4-FFF2-40B4-BE49-F238E27FC236}">
                <a16:creationId xmlns:a16="http://schemas.microsoft.com/office/drawing/2014/main" id="{9F2235D5-4FA6-498B-AF5A-8E49A3F56C41}"/>
              </a:ext>
            </a:extLst>
          </p:cNvPr>
          <p:cNvSpPr>
            <a:spLocks noGrp="1"/>
          </p:cNvSpPr>
          <p:nvPr>
            <p:ph type="sldNum" sz="quarter" idx="12"/>
          </p:nvPr>
        </p:nvSpPr>
        <p:spPr/>
        <p:txBody>
          <a:bodyPr/>
          <a:lstStyle/>
          <a:p>
            <a:fld id="{571D8F93-925F-4934-B191-201E268138DF}" type="slidenum">
              <a:rPr lang="sv-SE" altLang="sv-SE" smtClean="0"/>
              <a:pPr/>
              <a:t>34</a:t>
            </a:fld>
            <a:endParaRPr lang="sv-SE" altLang="sv-SE"/>
          </a:p>
        </p:txBody>
      </p:sp>
    </p:spTree>
    <p:extLst>
      <p:ext uri="{BB962C8B-B14F-4D97-AF65-F5344CB8AC3E}">
        <p14:creationId xmlns:p14="http://schemas.microsoft.com/office/powerpoint/2010/main" val="8002104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9005F1F-EE92-4EAA-9A0F-33524127EFE3}"/>
              </a:ext>
            </a:extLst>
          </p:cNvPr>
          <p:cNvSpPr>
            <a:spLocks noGrp="1"/>
          </p:cNvSpPr>
          <p:nvPr>
            <p:ph type="title"/>
          </p:nvPr>
        </p:nvSpPr>
        <p:spPr/>
        <p:txBody>
          <a:bodyPr/>
          <a:lstStyle/>
          <a:p>
            <a:r>
              <a:rPr lang="sv-SE"/>
              <a:t>23. Årsmötets avslutning</a:t>
            </a:r>
          </a:p>
        </p:txBody>
      </p:sp>
      <p:sp>
        <p:nvSpPr>
          <p:cNvPr id="3" name="Platshållare för innehåll 2">
            <a:extLst>
              <a:ext uri="{FF2B5EF4-FFF2-40B4-BE49-F238E27FC236}">
                <a16:creationId xmlns:a16="http://schemas.microsoft.com/office/drawing/2014/main" id="{98ED1B70-4144-4B0E-93FE-82E51FFBA061}"/>
              </a:ext>
            </a:extLst>
          </p:cNvPr>
          <p:cNvSpPr>
            <a:spLocks noGrp="1"/>
          </p:cNvSpPr>
          <p:nvPr>
            <p:ph idx="1"/>
          </p:nvPr>
        </p:nvSpPr>
        <p:spPr/>
        <p:txBody>
          <a:bodyPr/>
          <a:lstStyle/>
          <a:p>
            <a:r>
              <a:rPr lang="sv-SE" dirty="0"/>
              <a:t>Årsmötet förklaras avslutat</a:t>
            </a:r>
          </a:p>
          <a:p>
            <a:r>
              <a:rPr lang="sv-SE" dirty="0"/>
              <a:t>Tack!</a:t>
            </a:r>
          </a:p>
          <a:p>
            <a:r>
              <a:rPr lang="sv-SE" dirty="0"/>
              <a:t>Välkomna nästa år!</a:t>
            </a:r>
          </a:p>
          <a:p>
            <a:endParaRPr lang="sv-SE" dirty="0"/>
          </a:p>
          <a:p>
            <a:r>
              <a:rPr lang="sv-SE" dirty="0"/>
              <a:t>Preliminärt är det som vanligt v 11 och om möjligt på Vår Gård i fysiskt format, men dag och tid får vi återkomma med. (Då firar vi vårt försenade 20-årsjubileum mer än ett år försenat… födelsedagen var 2001-08-21)</a:t>
            </a:r>
          </a:p>
        </p:txBody>
      </p:sp>
      <p:sp>
        <p:nvSpPr>
          <p:cNvPr id="4" name="Platshållare för datum 3">
            <a:extLst>
              <a:ext uri="{FF2B5EF4-FFF2-40B4-BE49-F238E27FC236}">
                <a16:creationId xmlns:a16="http://schemas.microsoft.com/office/drawing/2014/main" id="{1FDEBDA9-6B59-4A86-BC38-644DE81296DB}"/>
              </a:ext>
            </a:extLst>
          </p:cNvPr>
          <p:cNvSpPr>
            <a:spLocks noGrp="1"/>
          </p:cNvSpPr>
          <p:nvPr>
            <p:ph type="dt" sz="half" idx="10"/>
          </p:nvPr>
        </p:nvSpPr>
        <p:spPr/>
        <p:txBody>
          <a:bodyPr/>
          <a:lstStyle/>
          <a:p>
            <a:pPr>
              <a:defRPr/>
            </a:pPr>
            <a:r>
              <a:rPr lang="sv-SE"/>
              <a:t>2022-03-17</a:t>
            </a:r>
            <a:endParaRPr lang="sv-SE" dirty="0"/>
          </a:p>
        </p:txBody>
      </p:sp>
      <p:sp>
        <p:nvSpPr>
          <p:cNvPr id="5" name="Platshållare för sidfot 4">
            <a:extLst>
              <a:ext uri="{FF2B5EF4-FFF2-40B4-BE49-F238E27FC236}">
                <a16:creationId xmlns:a16="http://schemas.microsoft.com/office/drawing/2014/main" id="{FD9384B4-0EF0-4C6F-9C78-22334752977F}"/>
              </a:ext>
            </a:extLst>
          </p:cNvPr>
          <p:cNvSpPr>
            <a:spLocks noGrp="1"/>
          </p:cNvSpPr>
          <p:nvPr>
            <p:ph type="ftr" sz="quarter" idx="11"/>
          </p:nvPr>
        </p:nvSpPr>
        <p:spPr/>
        <p:txBody>
          <a:bodyPr/>
          <a:lstStyle/>
          <a:p>
            <a:pPr>
              <a:defRPr/>
            </a:pPr>
            <a:r>
              <a:rPr lang="sv-SE"/>
              <a:t>Svenska Intensivvårdsregistret - SIR</a:t>
            </a:r>
          </a:p>
        </p:txBody>
      </p:sp>
      <p:sp>
        <p:nvSpPr>
          <p:cNvPr id="6" name="Platshållare för bildnummer 5">
            <a:extLst>
              <a:ext uri="{FF2B5EF4-FFF2-40B4-BE49-F238E27FC236}">
                <a16:creationId xmlns:a16="http://schemas.microsoft.com/office/drawing/2014/main" id="{C3C7D84D-B9DF-4F0B-BD48-6D2230157C79}"/>
              </a:ext>
            </a:extLst>
          </p:cNvPr>
          <p:cNvSpPr>
            <a:spLocks noGrp="1"/>
          </p:cNvSpPr>
          <p:nvPr>
            <p:ph type="sldNum" sz="quarter" idx="12"/>
          </p:nvPr>
        </p:nvSpPr>
        <p:spPr/>
        <p:txBody>
          <a:bodyPr/>
          <a:lstStyle/>
          <a:p>
            <a:fld id="{571D8F93-925F-4934-B191-201E268138DF}" type="slidenum">
              <a:rPr lang="sv-SE" altLang="sv-SE" smtClean="0"/>
              <a:pPr/>
              <a:t>35</a:t>
            </a:fld>
            <a:endParaRPr lang="sv-SE" altLang="sv-SE"/>
          </a:p>
        </p:txBody>
      </p:sp>
    </p:spTree>
    <p:extLst>
      <p:ext uri="{BB962C8B-B14F-4D97-AF65-F5344CB8AC3E}">
        <p14:creationId xmlns:p14="http://schemas.microsoft.com/office/powerpoint/2010/main" val="467350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74E031D-1E9D-4BDB-A0AE-A897D8355FA4}"/>
              </a:ext>
            </a:extLst>
          </p:cNvPr>
          <p:cNvSpPr>
            <a:spLocks noGrp="1"/>
          </p:cNvSpPr>
          <p:nvPr>
            <p:ph type="title"/>
          </p:nvPr>
        </p:nvSpPr>
        <p:spPr/>
        <p:txBody>
          <a:bodyPr/>
          <a:lstStyle/>
          <a:p>
            <a:r>
              <a:rPr lang="sv-SE"/>
              <a:t>2. Val av mötesordförande</a:t>
            </a:r>
          </a:p>
        </p:txBody>
      </p:sp>
      <p:sp>
        <p:nvSpPr>
          <p:cNvPr id="3" name="Platshållare för innehåll 2">
            <a:extLst>
              <a:ext uri="{FF2B5EF4-FFF2-40B4-BE49-F238E27FC236}">
                <a16:creationId xmlns:a16="http://schemas.microsoft.com/office/drawing/2014/main" id="{7F388ABC-B427-493F-8A0E-586AF7F0475E}"/>
              </a:ext>
            </a:extLst>
          </p:cNvPr>
          <p:cNvSpPr>
            <a:spLocks noGrp="1"/>
          </p:cNvSpPr>
          <p:nvPr>
            <p:ph idx="1"/>
          </p:nvPr>
        </p:nvSpPr>
        <p:spPr/>
        <p:txBody>
          <a:bodyPr/>
          <a:lstStyle/>
          <a:p>
            <a:r>
              <a:rPr lang="sv-SE"/>
              <a:t>Förslag</a:t>
            </a:r>
          </a:p>
          <a:p>
            <a:pPr lvl="1"/>
            <a:r>
              <a:rPr lang="sv-SE"/>
              <a:t>Göran Karlström</a:t>
            </a:r>
          </a:p>
          <a:p>
            <a:pPr marL="457200" lvl="1" indent="0">
              <a:buNone/>
            </a:pPr>
            <a:endParaRPr lang="sv-SE"/>
          </a:p>
        </p:txBody>
      </p:sp>
      <p:sp>
        <p:nvSpPr>
          <p:cNvPr id="4" name="Platshållare för datum 3">
            <a:extLst>
              <a:ext uri="{FF2B5EF4-FFF2-40B4-BE49-F238E27FC236}">
                <a16:creationId xmlns:a16="http://schemas.microsoft.com/office/drawing/2014/main" id="{2EFD43D6-51AF-47AC-8FE8-8D5ECDD43F03}"/>
              </a:ext>
            </a:extLst>
          </p:cNvPr>
          <p:cNvSpPr>
            <a:spLocks noGrp="1"/>
          </p:cNvSpPr>
          <p:nvPr>
            <p:ph type="dt" sz="half" idx="10"/>
          </p:nvPr>
        </p:nvSpPr>
        <p:spPr/>
        <p:txBody>
          <a:bodyPr/>
          <a:lstStyle/>
          <a:p>
            <a:pPr>
              <a:defRPr/>
            </a:pPr>
            <a:r>
              <a:rPr lang="sv-SE"/>
              <a:t>2022-03-17</a:t>
            </a:r>
          </a:p>
        </p:txBody>
      </p:sp>
      <p:sp>
        <p:nvSpPr>
          <p:cNvPr id="5" name="Platshållare för sidfot 4">
            <a:extLst>
              <a:ext uri="{FF2B5EF4-FFF2-40B4-BE49-F238E27FC236}">
                <a16:creationId xmlns:a16="http://schemas.microsoft.com/office/drawing/2014/main" id="{0EC27BA4-7680-4A9E-B027-DCCDD467E8D4}"/>
              </a:ext>
            </a:extLst>
          </p:cNvPr>
          <p:cNvSpPr>
            <a:spLocks noGrp="1"/>
          </p:cNvSpPr>
          <p:nvPr>
            <p:ph type="ftr" sz="quarter" idx="11"/>
          </p:nvPr>
        </p:nvSpPr>
        <p:spPr/>
        <p:txBody>
          <a:bodyPr/>
          <a:lstStyle/>
          <a:p>
            <a:pPr>
              <a:defRPr/>
            </a:pPr>
            <a:r>
              <a:rPr lang="sv-SE"/>
              <a:t>Svenska Intensivvårdsregistret - SIR</a:t>
            </a:r>
          </a:p>
        </p:txBody>
      </p:sp>
      <p:sp>
        <p:nvSpPr>
          <p:cNvPr id="6" name="Platshållare för bildnummer 5">
            <a:extLst>
              <a:ext uri="{FF2B5EF4-FFF2-40B4-BE49-F238E27FC236}">
                <a16:creationId xmlns:a16="http://schemas.microsoft.com/office/drawing/2014/main" id="{C90D85A1-73FE-4128-99EC-CDE80AA207C0}"/>
              </a:ext>
            </a:extLst>
          </p:cNvPr>
          <p:cNvSpPr>
            <a:spLocks noGrp="1"/>
          </p:cNvSpPr>
          <p:nvPr>
            <p:ph type="sldNum" sz="quarter" idx="12"/>
          </p:nvPr>
        </p:nvSpPr>
        <p:spPr/>
        <p:txBody>
          <a:bodyPr/>
          <a:lstStyle/>
          <a:p>
            <a:fld id="{571D8F93-925F-4934-B191-201E268138DF}" type="slidenum">
              <a:rPr lang="sv-SE" altLang="sv-SE" smtClean="0"/>
              <a:pPr/>
              <a:t>4</a:t>
            </a:fld>
            <a:endParaRPr lang="sv-SE" altLang="sv-SE"/>
          </a:p>
        </p:txBody>
      </p:sp>
      <p:sp>
        <p:nvSpPr>
          <p:cNvPr id="8" name="textruta 7">
            <a:extLst>
              <a:ext uri="{FF2B5EF4-FFF2-40B4-BE49-F238E27FC236}">
                <a16:creationId xmlns:a16="http://schemas.microsoft.com/office/drawing/2014/main" id="{01333D46-1FC1-41FC-8EE2-112D8BA129B0}"/>
              </a:ext>
            </a:extLst>
          </p:cNvPr>
          <p:cNvSpPr txBox="1"/>
          <p:nvPr/>
        </p:nvSpPr>
        <p:spPr>
          <a:xfrm>
            <a:off x="1073020" y="2967335"/>
            <a:ext cx="8073312" cy="1200329"/>
          </a:xfrm>
          <a:prstGeom prst="rect">
            <a:avLst/>
          </a:prstGeom>
          <a:noFill/>
        </p:spPr>
        <p:txBody>
          <a:bodyPr wrap="square">
            <a:spAutoFit/>
          </a:bodyPr>
          <a:lstStyle/>
          <a:p>
            <a:pPr marL="0" indent="0">
              <a:lnSpc>
                <a:spcPct val="100000"/>
              </a:lnSpc>
              <a:spcBef>
                <a:spcPts val="100"/>
              </a:spcBef>
              <a:buNone/>
            </a:pPr>
            <a:r>
              <a:rPr lang="sv-SE" sz="2400" spc="-15" dirty="0">
                <a:cs typeface="Calibri"/>
              </a:rPr>
              <a:t>Röstberättigad </a:t>
            </a:r>
            <a:r>
              <a:rPr lang="sv-SE" sz="2400" spc="-5" dirty="0">
                <a:cs typeface="Calibri"/>
              </a:rPr>
              <a:t>är </a:t>
            </a:r>
            <a:r>
              <a:rPr lang="sv-SE" sz="2400" dirty="0">
                <a:cs typeface="Calibri"/>
              </a:rPr>
              <a:t>den </a:t>
            </a:r>
            <a:r>
              <a:rPr lang="sv-SE" sz="2400" spc="-10" dirty="0">
                <a:cs typeface="Calibri"/>
              </a:rPr>
              <a:t>avdelning </a:t>
            </a:r>
            <a:r>
              <a:rPr lang="sv-SE" sz="2400" spc="-5" dirty="0">
                <a:cs typeface="Calibri"/>
              </a:rPr>
              <a:t>som </a:t>
            </a:r>
            <a:r>
              <a:rPr lang="sv-SE" sz="2400" spc="-10" dirty="0">
                <a:cs typeface="Calibri"/>
              </a:rPr>
              <a:t>erlagt avgifter </a:t>
            </a:r>
            <a:r>
              <a:rPr lang="sv-SE" sz="2400" spc="-15" dirty="0">
                <a:cs typeface="Calibri"/>
              </a:rPr>
              <a:t>för</a:t>
            </a:r>
            <a:r>
              <a:rPr lang="sv-SE" sz="2400" spc="-15" dirty="0">
                <a:highlight>
                  <a:srgbClr val="FFFF00"/>
                </a:highlight>
                <a:cs typeface="Calibri"/>
              </a:rPr>
              <a:t> </a:t>
            </a:r>
            <a:r>
              <a:rPr lang="sv-SE" sz="2400" dirty="0">
                <a:highlight>
                  <a:srgbClr val="FFFF00"/>
                </a:highlight>
                <a:cs typeface="Calibri"/>
              </a:rPr>
              <a:t>2022*</a:t>
            </a:r>
            <a:r>
              <a:rPr lang="sv-SE" sz="2400" dirty="0">
                <a:cs typeface="Calibri"/>
              </a:rPr>
              <a:t> </a:t>
            </a:r>
            <a:r>
              <a:rPr lang="sv-SE" sz="2400" spc="-5" dirty="0">
                <a:cs typeface="Calibri"/>
              </a:rPr>
              <a:t>senast </a:t>
            </a:r>
            <a:r>
              <a:rPr lang="sv-SE" sz="2400" spc="-10" dirty="0">
                <a:cs typeface="Calibri"/>
              </a:rPr>
              <a:t>två </a:t>
            </a:r>
            <a:r>
              <a:rPr lang="sv-SE" sz="2400" spc="-20" dirty="0">
                <a:cs typeface="Calibri"/>
              </a:rPr>
              <a:t>veckor </a:t>
            </a:r>
            <a:r>
              <a:rPr lang="sv-SE" sz="2400" dirty="0">
                <a:cs typeface="Calibri"/>
              </a:rPr>
              <a:t>innan</a:t>
            </a:r>
            <a:r>
              <a:rPr lang="sv-SE" sz="2400" spc="100" dirty="0">
                <a:cs typeface="Calibri"/>
              </a:rPr>
              <a:t> </a:t>
            </a:r>
            <a:r>
              <a:rPr lang="sv-SE" sz="2400" spc="-10" dirty="0">
                <a:cs typeface="Calibri"/>
              </a:rPr>
              <a:t>årsmötets </a:t>
            </a:r>
            <a:r>
              <a:rPr lang="sv-SE" sz="2400" dirty="0">
                <a:cs typeface="Calibri"/>
              </a:rPr>
              <a:t>början.</a:t>
            </a:r>
            <a:br>
              <a:rPr lang="sv-SE" sz="2400" dirty="0">
                <a:cs typeface="Calibri"/>
              </a:rPr>
            </a:br>
            <a:r>
              <a:rPr lang="sv-SE" sz="2400" spc="-50" dirty="0">
                <a:cs typeface="Calibri"/>
              </a:rPr>
              <a:t>Röstlängd , Röstsedlar, Stadgar</a:t>
            </a:r>
            <a:endParaRPr lang="sv-SE" sz="2400" dirty="0">
              <a:cs typeface="Calibri"/>
            </a:endParaRPr>
          </a:p>
        </p:txBody>
      </p:sp>
      <p:graphicFrame>
        <p:nvGraphicFramePr>
          <p:cNvPr id="11" name="Objekt 10">
            <a:hlinkClick r:id="" action="ppaction://ole?verb=0"/>
            <a:extLst>
              <a:ext uri="{FF2B5EF4-FFF2-40B4-BE49-F238E27FC236}">
                <a16:creationId xmlns:a16="http://schemas.microsoft.com/office/drawing/2014/main" id="{B473D7C9-C034-41CC-81FE-048E10C362F5}"/>
              </a:ext>
            </a:extLst>
          </p:cNvPr>
          <p:cNvGraphicFramePr>
            <a:graphicFrameLocks noChangeAspect="1"/>
          </p:cNvGraphicFramePr>
          <p:nvPr>
            <p:extLst>
              <p:ext uri="{D42A27DB-BD31-4B8C-83A1-F6EECF244321}">
                <p14:modId xmlns:p14="http://schemas.microsoft.com/office/powerpoint/2010/main" val="4184414873"/>
              </p:ext>
            </p:extLst>
          </p:nvPr>
        </p:nvGraphicFramePr>
        <p:xfrm>
          <a:off x="5602795" y="4397851"/>
          <a:ext cx="914400"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525" progId="Acrobat.Document.DC">
                  <p:embed/>
                </p:oleObj>
              </mc:Choice>
              <mc:Fallback>
                <p:oleObj name="Acrobat Document" showAsIcon="1" r:id="rId2" imgW="914400" imgH="771525" progId="Acrobat.Document.DC">
                  <p:embed/>
                  <p:pic>
                    <p:nvPicPr>
                      <p:cNvPr id="11" name="Objekt 10">
                        <a:hlinkClick r:id="" action="ppaction://ole?verb=0"/>
                        <a:extLst>
                          <a:ext uri="{FF2B5EF4-FFF2-40B4-BE49-F238E27FC236}">
                            <a16:creationId xmlns:a16="http://schemas.microsoft.com/office/drawing/2014/main" id="{B473D7C9-C034-41CC-81FE-048E10C362F5}"/>
                          </a:ext>
                        </a:extLst>
                      </p:cNvPr>
                      <p:cNvPicPr/>
                      <p:nvPr/>
                    </p:nvPicPr>
                    <p:blipFill>
                      <a:blip r:embed="rId3"/>
                      <a:stretch>
                        <a:fillRect/>
                      </a:stretch>
                    </p:blipFill>
                    <p:spPr>
                      <a:xfrm>
                        <a:off x="5602795" y="4397851"/>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226164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D021907-BCEF-4785-AFA8-13DB953CA8DD}"/>
              </a:ext>
            </a:extLst>
          </p:cNvPr>
          <p:cNvSpPr>
            <a:spLocks noGrp="1"/>
          </p:cNvSpPr>
          <p:nvPr>
            <p:ph type="title"/>
          </p:nvPr>
        </p:nvSpPr>
        <p:spPr/>
        <p:txBody>
          <a:bodyPr/>
          <a:lstStyle/>
          <a:p>
            <a:r>
              <a:rPr lang="sv-SE"/>
              <a:t>3. Val av två justeringspersoner</a:t>
            </a:r>
          </a:p>
        </p:txBody>
      </p:sp>
      <p:sp>
        <p:nvSpPr>
          <p:cNvPr id="3" name="Platshållare för innehåll 2">
            <a:extLst>
              <a:ext uri="{FF2B5EF4-FFF2-40B4-BE49-F238E27FC236}">
                <a16:creationId xmlns:a16="http://schemas.microsoft.com/office/drawing/2014/main" id="{F3D8724C-FA06-4C08-9A24-C371CE836167}"/>
              </a:ext>
            </a:extLst>
          </p:cNvPr>
          <p:cNvSpPr>
            <a:spLocks noGrp="1"/>
          </p:cNvSpPr>
          <p:nvPr>
            <p:ph idx="1"/>
          </p:nvPr>
        </p:nvSpPr>
        <p:spPr/>
        <p:txBody>
          <a:bodyPr/>
          <a:lstStyle/>
          <a:p>
            <a:r>
              <a:rPr lang="sv-SE" dirty="0"/>
              <a:t>Protokollet ska justeras av:</a:t>
            </a:r>
          </a:p>
          <a:p>
            <a:pPr lvl="1"/>
            <a:r>
              <a:rPr lang="sv-SE" dirty="0"/>
              <a:t>Mötesordförande</a:t>
            </a:r>
          </a:p>
          <a:p>
            <a:pPr lvl="1"/>
            <a:r>
              <a:rPr lang="sv-SE" dirty="0"/>
              <a:t>Ordförande i föreningen</a:t>
            </a:r>
          </a:p>
          <a:p>
            <a:pPr lvl="1"/>
            <a:r>
              <a:rPr lang="sv-SE" dirty="0"/>
              <a:t>Två valda personer vid årsmötet som inte själva sitter i styrelsen</a:t>
            </a:r>
          </a:p>
          <a:p>
            <a:pPr lvl="1"/>
            <a:r>
              <a:rPr lang="sv-SE" dirty="0"/>
              <a:t>Dessa är tillika rösträknare vid behov under årsmötet</a:t>
            </a:r>
          </a:p>
          <a:p>
            <a:pPr lvl="2"/>
            <a:r>
              <a:rPr lang="sv-SE" dirty="0"/>
              <a:t>Röstning sker med röst i mötet</a:t>
            </a:r>
          </a:p>
          <a:p>
            <a:pPr lvl="2"/>
            <a:r>
              <a:rPr lang="sv-SE" dirty="0"/>
              <a:t>Vid votering görs röstning i chatten där Avdelningens namn och ställningstagande skrivs. Vid flera röster från samma avdelning med olika svar ställs fråga till röstande. Om inte en uppenbar lösning skapas kring vilken röst som ska räknas gäller den först nedtecknade – OK förfaringssätt?</a:t>
            </a:r>
          </a:p>
        </p:txBody>
      </p:sp>
      <p:sp>
        <p:nvSpPr>
          <p:cNvPr id="4" name="Platshållare för datum 3">
            <a:extLst>
              <a:ext uri="{FF2B5EF4-FFF2-40B4-BE49-F238E27FC236}">
                <a16:creationId xmlns:a16="http://schemas.microsoft.com/office/drawing/2014/main" id="{9DB15B42-8542-448E-917E-5E842BF7264C}"/>
              </a:ext>
            </a:extLst>
          </p:cNvPr>
          <p:cNvSpPr>
            <a:spLocks noGrp="1"/>
          </p:cNvSpPr>
          <p:nvPr>
            <p:ph type="dt" sz="half" idx="10"/>
          </p:nvPr>
        </p:nvSpPr>
        <p:spPr/>
        <p:txBody>
          <a:bodyPr/>
          <a:lstStyle/>
          <a:p>
            <a:pPr>
              <a:defRPr/>
            </a:pPr>
            <a:r>
              <a:rPr lang="sv-SE"/>
              <a:t>2022-03-17</a:t>
            </a:r>
          </a:p>
        </p:txBody>
      </p:sp>
      <p:sp>
        <p:nvSpPr>
          <p:cNvPr id="5" name="Platshållare för sidfot 4">
            <a:extLst>
              <a:ext uri="{FF2B5EF4-FFF2-40B4-BE49-F238E27FC236}">
                <a16:creationId xmlns:a16="http://schemas.microsoft.com/office/drawing/2014/main" id="{B11E246D-E0E8-4DAF-B6D7-1AA0DBF4DF5E}"/>
              </a:ext>
            </a:extLst>
          </p:cNvPr>
          <p:cNvSpPr>
            <a:spLocks noGrp="1"/>
          </p:cNvSpPr>
          <p:nvPr>
            <p:ph type="ftr" sz="quarter" idx="11"/>
          </p:nvPr>
        </p:nvSpPr>
        <p:spPr/>
        <p:txBody>
          <a:bodyPr/>
          <a:lstStyle/>
          <a:p>
            <a:pPr>
              <a:defRPr/>
            </a:pPr>
            <a:r>
              <a:rPr lang="sv-SE"/>
              <a:t>Svenska Intensivvårdsregistret - SIR</a:t>
            </a:r>
          </a:p>
        </p:txBody>
      </p:sp>
      <p:sp>
        <p:nvSpPr>
          <p:cNvPr id="6" name="Platshållare för bildnummer 5">
            <a:extLst>
              <a:ext uri="{FF2B5EF4-FFF2-40B4-BE49-F238E27FC236}">
                <a16:creationId xmlns:a16="http://schemas.microsoft.com/office/drawing/2014/main" id="{DDAB9306-F439-4E5D-BE89-C68CCB222A7B}"/>
              </a:ext>
            </a:extLst>
          </p:cNvPr>
          <p:cNvSpPr>
            <a:spLocks noGrp="1"/>
          </p:cNvSpPr>
          <p:nvPr>
            <p:ph type="sldNum" sz="quarter" idx="12"/>
          </p:nvPr>
        </p:nvSpPr>
        <p:spPr/>
        <p:txBody>
          <a:bodyPr/>
          <a:lstStyle/>
          <a:p>
            <a:fld id="{571D8F93-925F-4934-B191-201E268138DF}" type="slidenum">
              <a:rPr lang="sv-SE" altLang="sv-SE" smtClean="0"/>
              <a:pPr/>
              <a:t>5</a:t>
            </a:fld>
            <a:endParaRPr lang="sv-SE" altLang="sv-SE"/>
          </a:p>
        </p:txBody>
      </p:sp>
    </p:spTree>
    <p:extLst>
      <p:ext uri="{BB962C8B-B14F-4D97-AF65-F5344CB8AC3E}">
        <p14:creationId xmlns:p14="http://schemas.microsoft.com/office/powerpoint/2010/main" val="38158893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B2165D4-FA95-427A-B521-6C5511CA538E}"/>
              </a:ext>
            </a:extLst>
          </p:cNvPr>
          <p:cNvSpPr>
            <a:spLocks noGrp="1"/>
          </p:cNvSpPr>
          <p:nvPr>
            <p:ph type="title"/>
          </p:nvPr>
        </p:nvSpPr>
        <p:spPr/>
        <p:txBody>
          <a:bodyPr/>
          <a:lstStyle/>
          <a:p>
            <a:r>
              <a:rPr lang="sv-SE"/>
              <a:t>4. Val av mötessekreterare</a:t>
            </a:r>
          </a:p>
        </p:txBody>
      </p:sp>
      <p:sp>
        <p:nvSpPr>
          <p:cNvPr id="3" name="Platshållare för innehåll 2">
            <a:extLst>
              <a:ext uri="{FF2B5EF4-FFF2-40B4-BE49-F238E27FC236}">
                <a16:creationId xmlns:a16="http://schemas.microsoft.com/office/drawing/2014/main" id="{8CD19C8F-1D8B-40F4-874A-7618DF0B62A8}"/>
              </a:ext>
            </a:extLst>
          </p:cNvPr>
          <p:cNvSpPr>
            <a:spLocks noGrp="1"/>
          </p:cNvSpPr>
          <p:nvPr>
            <p:ph idx="1"/>
          </p:nvPr>
        </p:nvSpPr>
        <p:spPr/>
        <p:txBody>
          <a:bodyPr/>
          <a:lstStyle/>
          <a:p>
            <a:r>
              <a:rPr lang="sv-SE" dirty="0"/>
              <a:t>Förslag:</a:t>
            </a:r>
          </a:p>
          <a:p>
            <a:pPr lvl="1"/>
            <a:r>
              <a:rPr lang="sv-SE" dirty="0"/>
              <a:t>Ritva Kiiski Berggren</a:t>
            </a:r>
          </a:p>
        </p:txBody>
      </p:sp>
      <p:sp>
        <p:nvSpPr>
          <p:cNvPr id="4" name="Platshållare för datum 3">
            <a:extLst>
              <a:ext uri="{FF2B5EF4-FFF2-40B4-BE49-F238E27FC236}">
                <a16:creationId xmlns:a16="http://schemas.microsoft.com/office/drawing/2014/main" id="{320ABE7E-178B-462C-BBA2-A45A97BABEE7}"/>
              </a:ext>
            </a:extLst>
          </p:cNvPr>
          <p:cNvSpPr>
            <a:spLocks noGrp="1"/>
          </p:cNvSpPr>
          <p:nvPr>
            <p:ph type="dt" sz="half" idx="10"/>
          </p:nvPr>
        </p:nvSpPr>
        <p:spPr/>
        <p:txBody>
          <a:bodyPr/>
          <a:lstStyle/>
          <a:p>
            <a:pPr>
              <a:defRPr/>
            </a:pPr>
            <a:r>
              <a:rPr lang="sv-SE"/>
              <a:t>2022-03-17</a:t>
            </a:r>
          </a:p>
        </p:txBody>
      </p:sp>
      <p:sp>
        <p:nvSpPr>
          <p:cNvPr id="5" name="Platshållare för sidfot 4">
            <a:extLst>
              <a:ext uri="{FF2B5EF4-FFF2-40B4-BE49-F238E27FC236}">
                <a16:creationId xmlns:a16="http://schemas.microsoft.com/office/drawing/2014/main" id="{C8FE4CCD-351C-4422-B5C7-F55267704244}"/>
              </a:ext>
            </a:extLst>
          </p:cNvPr>
          <p:cNvSpPr>
            <a:spLocks noGrp="1"/>
          </p:cNvSpPr>
          <p:nvPr>
            <p:ph type="ftr" sz="quarter" idx="11"/>
          </p:nvPr>
        </p:nvSpPr>
        <p:spPr/>
        <p:txBody>
          <a:bodyPr/>
          <a:lstStyle/>
          <a:p>
            <a:pPr>
              <a:defRPr/>
            </a:pPr>
            <a:r>
              <a:rPr lang="sv-SE"/>
              <a:t>Svenska Intensivvårdsregistret - SIR</a:t>
            </a:r>
          </a:p>
        </p:txBody>
      </p:sp>
      <p:sp>
        <p:nvSpPr>
          <p:cNvPr id="6" name="Platshållare för bildnummer 5">
            <a:extLst>
              <a:ext uri="{FF2B5EF4-FFF2-40B4-BE49-F238E27FC236}">
                <a16:creationId xmlns:a16="http://schemas.microsoft.com/office/drawing/2014/main" id="{2268A2CB-9FBC-4360-B94F-001A4F586C6A}"/>
              </a:ext>
            </a:extLst>
          </p:cNvPr>
          <p:cNvSpPr>
            <a:spLocks noGrp="1"/>
          </p:cNvSpPr>
          <p:nvPr>
            <p:ph type="sldNum" sz="quarter" idx="12"/>
          </p:nvPr>
        </p:nvSpPr>
        <p:spPr/>
        <p:txBody>
          <a:bodyPr/>
          <a:lstStyle/>
          <a:p>
            <a:fld id="{571D8F93-925F-4934-B191-201E268138DF}" type="slidenum">
              <a:rPr lang="sv-SE" altLang="sv-SE" smtClean="0"/>
              <a:pPr/>
              <a:t>6</a:t>
            </a:fld>
            <a:endParaRPr lang="sv-SE" altLang="sv-SE"/>
          </a:p>
        </p:txBody>
      </p:sp>
    </p:spTree>
    <p:extLst>
      <p:ext uri="{BB962C8B-B14F-4D97-AF65-F5344CB8AC3E}">
        <p14:creationId xmlns:p14="http://schemas.microsoft.com/office/powerpoint/2010/main" val="2172517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5C09F0A-A20A-4ADC-8C29-86EADE8A709C}"/>
              </a:ext>
            </a:extLst>
          </p:cNvPr>
          <p:cNvSpPr>
            <a:spLocks noGrp="1"/>
          </p:cNvSpPr>
          <p:nvPr>
            <p:ph type="title"/>
          </p:nvPr>
        </p:nvSpPr>
        <p:spPr/>
        <p:txBody>
          <a:bodyPr/>
          <a:lstStyle/>
          <a:p>
            <a:r>
              <a:rPr lang="sv-SE"/>
              <a:t>5. Godkännande av kallelse</a:t>
            </a:r>
          </a:p>
        </p:txBody>
      </p:sp>
      <p:sp>
        <p:nvSpPr>
          <p:cNvPr id="3" name="Platshållare för innehåll 2">
            <a:extLst>
              <a:ext uri="{FF2B5EF4-FFF2-40B4-BE49-F238E27FC236}">
                <a16:creationId xmlns:a16="http://schemas.microsoft.com/office/drawing/2014/main" id="{CE108772-3627-4EB3-BC85-F553B638A974}"/>
              </a:ext>
            </a:extLst>
          </p:cNvPr>
          <p:cNvSpPr>
            <a:spLocks noGrp="1"/>
          </p:cNvSpPr>
          <p:nvPr>
            <p:ph idx="1"/>
          </p:nvPr>
        </p:nvSpPr>
        <p:spPr/>
        <p:txBody>
          <a:bodyPr/>
          <a:lstStyle/>
          <a:p>
            <a:r>
              <a:rPr lang="sv-SE" dirty="0"/>
              <a:t>Tid och datum publicerat på hemsidan 2022-01-26</a:t>
            </a:r>
          </a:p>
          <a:p>
            <a:r>
              <a:rPr lang="sv-SE" dirty="0"/>
              <a:t>Kallelse med preliminär dagordning 2022-01-28</a:t>
            </a:r>
          </a:p>
          <a:p>
            <a:endParaRPr lang="sv-SE" dirty="0"/>
          </a:p>
          <a:p>
            <a:r>
              <a:rPr lang="sv-SE" dirty="0"/>
              <a:t>Krav:</a:t>
            </a:r>
          </a:p>
          <a:p>
            <a:pPr lvl="1"/>
            <a:r>
              <a:rPr lang="sv-SE" dirty="0"/>
              <a:t>Kallelse </a:t>
            </a:r>
            <a:r>
              <a:rPr lang="sv-SE" dirty="0">
                <a:cs typeface="Calibri"/>
              </a:rPr>
              <a:t>≥ sex veckor i förväg på hemsidan</a:t>
            </a:r>
          </a:p>
          <a:p>
            <a:pPr lvl="1"/>
            <a:r>
              <a:rPr lang="sv-SE" dirty="0">
                <a:cs typeface="Calibri"/>
              </a:rPr>
              <a:t>Dagordning, årsberättelser, ≥ två veckor innan årsmötet</a:t>
            </a:r>
          </a:p>
          <a:p>
            <a:pPr lvl="1"/>
            <a:r>
              <a:rPr lang="sv-SE" dirty="0">
                <a:cs typeface="Calibri"/>
              </a:rPr>
              <a:t>Årsmötesmaterialet finns på hemsidan…</a:t>
            </a:r>
            <a:endParaRPr lang="sv-SE" dirty="0"/>
          </a:p>
        </p:txBody>
      </p:sp>
      <p:sp>
        <p:nvSpPr>
          <p:cNvPr id="4" name="Platshållare för datum 3">
            <a:extLst>
              <a:ext uri="{FF2B5EF4-FFF2-40B4-BE49-F238E27FC236}">
                <a16:creationId xmlns:a16="http://schemas.microsoft.com/office/drawing/2014/main" id="{FC6D4807-0172-4DFD-9639-46FA3E035BCC}"/>
              </a:ext>
            </a:extLst>
          </p:cNvPr>
          <p:cNvSpPr>
            <a:spLocks noGrp="1"/>
          </p:cNvSpPr>
          <p:nvPr>
            <p:ph type="dt" sz="half" idx="10"/>
          </p:nvPr>
        </p:nvSpPr>
        <p:spPr/>
        <p:txBody>
          <a:bodyPr/>
          <a:lstStyle/>
          <a:p>
            <a:pPr>
              <a:defRPr/>
            </a:pPr>
            <a:r>
              <a:rPr lang="sv-SE"/>
              <a:t>2022-03-17</a:t>
            </a:r>
          </a:p>
        </p:txBody>
      </p:sp>
      <p:sp>
        <p:nvSpPr>
          <p:cNvPr id="5" name="Platshållare för sidfot 4">
            <a:extLst>
              <a:ext uri="{FF2B5EF4-FFF2-40B4-BE49-F238E27FC236}">
                <a16:creationId xmlns:a16="http://schemas.microsoft.com/office/drawing/2014/main" id="{267F6855-796B-44DC-BF45-17852952EE04}"/>
              </a:ext>
            </a:extLst>
          </p:cNvPr>
          <p:cNvSpPr>
            <a:spLocks noGrp="1"/>
          </p:cNvSpPr>
          <p:nvPr>
            <p:ph type="ftr" sz="quarter" idx="11"/>
          </p:nvPr>
        </p:nvSpPr>
        <p:spPr/>
        <p:txBody>
          <a:bodyPr/>
          <a:lstStyle/>
          <a:p>
            <a:pPr>
              <a:defRPr/>
            </a:pPr>
            <a:r>
              <a:rPr lang="sv-SE"/>
              <a:t>Svenska Intensivvårdsregistret - SIR</a:t>
            </a:r>
          </a:p>
        </p:txBody>
      </p:sp>
      <p:sp>
        <p:nvSpPr>
          <p:cNvPr id="6" name="Platshållare för bildnummer 5">
            <a:extLst>
              <a:ext uri="{FF2B5EF4-FFF2-40B4-BE49-F238E27FC236}">
                <a16:creationId xmlns:a16="http://schemas.microsoft.com/office/drawing/2014/main" id="{D1308D6D-319C-43BB-9750-FFB434851BDA}"/>
              </a:ext>
            </a:extLst>
          </p:cNvPr>
          <p:cNvSpPr>
            <a:spLocks noGrp="1"/>
          </p:cNvSpPr>
          <p:nvPr>
            <p:ph type="sldNum" sz="quarter" idx="12"/>
          </p:nvPr>
        </p:nvSpPr>
        <p:spPr/>
        <p:txBody>
          <a:bodyPr/>
          <a:lstStyle/>
          <a:p>
            <a:fld id="{571D8F93-925F-4934-B191-201E268138DF}" type="slidenum">
              <a:rPr lang="sv-SE" altLang="sv-SE" smtClean="0"/>
              <a:pPr/>
              <a:t>7</a:t>
            </a:fld>
            <a:endParaRPr lang="sv-SE" altLang="sv-SE"/>
          </a:p>
        </p:txBody>
      </p:sp>
    </p:spTree>
    <p:extLst>
      <p:ext uri="{BB962C8B-B14F-4D97-AF65-F5344CB8AC3E}">
        <p14:creationId xmlns:p14="http://schemas.microsoft.com/office/powerpoint/2010/main" val="4086469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4CEE12B-8327-4CCE-A55A-37633FA28252}"/>
              </a:ext>
            </a:extLst>
          </p:cNvPr>
          <p:cNvSpPr>
            <a:spLocks noGrp="1"/>
          </p:cNvSpPr>
          <p:nvPr>
            <p:ph type="title"/>
          </p:nvPr>
        </p:nvSpPr>
        <p:spPr/>
        <p:txBody>
          <a:bodyPr/>
          <a:lstStyle/>
          <a:p>
            <a:pPr>
              <a:lnSpc>
                <a:spcPct val="100000"/>
              </a:lnSpc>
              <a:spcBef>
                <a:spcPts val="100"/>
              </a:spcBef>
            </a:pPr>
            <a:r>
              <a:rPr lang="sv-SE"/>
              <a:t>6. </a:t>
            </a:r>
            <a:r>
              <a:rPr lang="sv-SE" spc="-5"/>
              <a:t>Anmälan </a:t>
            </a:r>
            <a:r>
              <a:rPr lang="sv-SE" spc="-30"/>
              <a:t>av </a:t>
            </a:r>
            <a:r>
              <a:rPr lang="sv-SE" spc="-20"/>
              <a:t>övriga frågor </a:t>
            </a:r>
            <a:r>
              <a:rPr lang="sv-SE" spc="-35"/>
              <a:t>för </a:t>
            </a:r>
            <a:br>
              <a:rPr lang="sv-SE" spc="-35"/>
            </a:br>
            <a:r>
              <a:rPr lang="sv-SE" spc="-5"/>
              <a:t>beslut</a:t>
            </a:r>
            <a:r>
              <a:rPr lang="sv-SE"/>
              <a:t> </a:t>
            </a:r>
            <a:r>
              <a:rPr lang="sv-SE" spc="-5"/>
              <a:t>och </a:t>
            </a:r>
            <a:r>
              <a:rPr lang="sv-SE" spc="-15"/>
              <a:t>diskussion…</a:t>
            </a:r>
            <a:endParaRPr lang="sv-SE"/>
          </a:p>
        </p:txBody>
      </p:sp>
      <p:sp>
        <p:nvSpPr>
          <p:cNvPr id="3" name="Platshållare för innehåll 2">
            <a:extLst>
              <a:ext uri="{FF2B5EF4-FFF2-40B4-BE49-F238E27FC236}">
                <a16:creationId xmlns:a16="http://schemas.microsoft.com/office/drawing/2014/main" id="{28C1C83A-8E1C-4515-9EFE-428072EA6C23}"/>
              </a:ext>
            </a:extLst>
          </p:cNvPr>
          <p:cNvSpPr>
            <a:spLocks noGrp="1"/>
          </p:cNvSpPr>
          <p:nvPr>
            <p:ph idx="1"/>
          </p:nvPr>
        </p:nvSpPr>
        <p:spPr/>
        <p:txBody>
          <a:bodyPr/>
          <a:lstStyle/>
          <a:p>
            <a:pPr>
              <a:tabLst>
                <a:tab pos="355600" algn="l"/>
                <a:tab pos="356235" algn="l"/>
              </a:tabLst>
            </a:pPr>
            <a:r>
              <a:rPr lang="sv-SE" dirty="0"/>
              <a:t>Frågor för BESLUT - skall vara föranmälda tidigare (3 v)</a:t>
            </a:r>
          </a:p>
          <a:p>
            <a:pPr lvl="1">
              <a:tabLst>
                <a:tab pos="355600" algn="l"/>
                <a:tab pos="356235" algn="l"/>
              </a:tabLst>
            </a:pPr>
            <a:r>
              <a:rPr lang="sv-SE" dirty="0"/>
              <a:t>Förslag om stadgeändring från styrelsen – första året av två</a:t>
            </a:r>
          </a:p>
          <a:p>
            <a:pPr>
              <a:tabLst>
                <a:tab pos="355600" algn="l"/>
                <a:tab pos="356235" algn="l"/>
              </a:tabLst>
            </a:pPr>
            <a:r>
              <a:rPr lang="sv-SE" dirty="0"/>
              <a:t>Frågor för DISKUSSION - anmäld fråga sker under punkt 23 b, men skall anmälas nu.</a:t>
            </a:r>
          </a:p>
          <a:p>
            <a:pPr marL="1314450" lvl="2" indent="-514350">
              <a:buFont typeface="+mj-lt"/>
              <a:buAutoNum type="alphaLcParenR"/>
            </a:pPr>
            <a:r>
              <a:rPr lang="sv-SE" sz="2800" dirty="0"/>
              <a:t>Diskussion om nationellt diskutera förändringar i kvalitetsregistersystemet</a:t>
            </a:r>
          </a:p>
          <a:p>
            <a:pPr marL="1314450" lvl="2" indent="-514350">
              <a:buFont typeface="+mj-lt"/>
              <a:buAutoNum type="alphaLcParenR"/>
            </a:pPr>
            <a:r>
              <a:rPr lang="sv-SE" sz="2800" dirty="0"/>
              <a:t>SIR i kunskapsstyrningssystemet</a:t>
            </a:r>
          </a:p>
          <a:p>
            <a:pPr lvl="1">
              <a:tabLst>
                <a:tab pos="355600" algn="l"/>
                <a:tab pos="356235" algn="l"/>
              </a:tabLst>
            </a:pPr>
            <a:endParaRPr lang="sv-SE" dirty="0"/>
          </a:p>
          <a:p>
            <a:pPr lvl="1">
              <a:tabLst>
                <a:tab pos="355600" algn="l"/>
                <a:tab pos="356235" algn="l"/>
              </a:tabLst>
            </a:pPr>
            <a:endParaRPr lang="sv-SE" dirty="0">
              <a:latin typeface="Times New Roman"/>
              <a:cs typeface="Times New Roman"/>
            </a:endParaRPr>
          </a:p>
        </p:txBody>
      </p:sp>
      <p:sp>
        <p:nvSpPr>
          <p:cNvPr id="4" name="Platshållare för datum 3">
            <a:extLst>
              <a:ext uri="{FF2B5EF4-FFF2-40B4-BE49-F238E27FC236}">
                <a16:creationId xmlns:a16="http://schemas.microsoft.com/office/drawing/2014/main" id="{1935CD46-479D-4DAF-88D6-99A6C8C7E6C0}"/>
              </a:ext>
            </a:extLst>
          </p:cNvPr>
          <p:cNvSpPr>
            <a:spLocks noGrp="1"/>
          </p:cNvSpPr>
          <p:nvPr>
            <p:ph type="dt" sz="half" idx="10"/>
          </p:nvPr>
        </p:nvSpPr>
        <p:spPr/>
        <p:txBody>
          <a:bodyPr/>
          <a:lstStyle/>
          <a:p>
            <a:pPr>
              <a:defRPr/>
            </a:pPr>
            <a:r>
              <a:rPr lang="sv-SE"/>
              <a:t>2022-03-17</a:t>
            </a:r>
          </a:p>
        </p:txBody>
      </p:sp>
      <p:sp>
        <p:nvSpPr>
          <p:cNvPr id="5" name="Platshållare för sidfot 4">
            <a:extLst>
              <a:ext uri="{FF2B5EF4-FFF2-40B4-BE49-F238E27FC236}">
                <a16:creationId xmlns:a16="http://schemas.microsoft.com/office/drawing/2014/main" id="{27DC332A-7133-470C-9F38-BE0050A4B608}"/>
              </a:ext>
            </a:extLst>
          </p:cNvPr>
          <p:cNvSpPr>
            <a:spLocks noGrp="1"/>
          </p:cNvSpPr>
          <p:nvPr>
            <p:ph type="ftr" sz="quarter" idx="11"/>
          </p:nvPr>
        </p:nvSpPr>
        <p:spPr/>
        <p:txBody>
          <a:bodyPr/>
          <a:lstStyle/>
          <a:p>
            <a:pPr>
              <a:defRPr/>
            </a:pPr>
            <a:r>
              <a:rPr lang="sv-SE"/>
              <a:t>Svenska Intensivvårdsregistret - SIR</a:t>
            </a:r>
          </a:p>
        </p:txBody>
      </p:sp>
      <p:sp>
        <p:nvSpPr>
          <p:cNvPr id="6" name="Platshållare för bildnummer 5">
            <a:extLst>
              <a:ext uri="{FF2B5EF4-FFF2-40B4-BE49-F238E27FC236}">
                <a16:creationId xmlns:a16="http://schemas.microsoft.com/office/drawing/2014/main" id="{FA94228E-75BE-42F7-9B34-E650B04479A0}"/>
              </a:ext>
            </a:extLst>
          </p:cNvPr>
          <p:cNvSpPr>
            <a:spLocks noGrp="1"/>
          </p:cNvSpPr>
          <p:nvPr>
            <p:ph type="sldNum" sz="quarter" idx="12"/>
          </p:nvPr>
        </p:nvSpPr>
        <p:spPr/>
        <p:txBody>
          <a:bodyPr/>
          <a:lstStyle/>
          <a:p>
            <a:fld id="{571D8F93-925F-4934-B191-201E268138DF}" type="slidenum">
              <a:rPr lang="sv-SE" altLang="sv-SE" smtClean="0"/>
              <a:pPr/>
              <a:t>8</a:t>
            </a:fld>
            <a:endParaRPr lang="sv-SE" altLang="sv-SE"/>
          </a:p>
        </p:txBody>
      </p:sp>
    </p:spTree>
    <p:extLst>
      <p:ext uri="{BB962C8B-B14F-4D97-AF65-F5344CB8AC3E}">
        <p14:creationId xmlns:p14="http://schemas.microsoft.com/office/powerpoint/2010/main" val="18196087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654240" y="335987"/>
            <a:ext cx="4072254" cy="689932"/>
          </a:xfrm>
          <a:prstGeom prst="rect">
            <a:avLst/>
          </a:prstGeom>
        </p:spPr>
        <p:txBody>
          <a:bodyPr vert="horz" wrap="square" lIns="0" tIns="12700" rIns="0" bIns="0" rtlCol="0">
            <a:spAutoFit/>
          </a:bodyPr>
          <a:lstStyle/>
          <a:p>
            <a:pPr marL="12700">
              <a:lnSpc>
                <a:spcPct val="100000"/>
              </a:lnSpc>
              <a:spcBef>
                <a:spcPts val="100"/>
              </a:spcBef>
            </a:pPr>
            <a:r>
              <a:rPr dirty="0"/>
              <a:t>7a. </a:t>
            </a:r>
            <a:r>
              <a:rPr lang="sv-SE" spc="-25" dirty="0"/>
              <a:t>Ekonomi</a:t>
            </a:r>
            <a:r>
              <a:rPr spc="-70" dirty="0"/>
              <a:t> </a:t>
            </a:r>
            <a:r>
              <a:rPr lang="sv-SE" dirty="0"/>
              <a:t>2021</a:t>
            </a:r>
            <a:endParaRPr dirty="0"/>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25400">
              <a:lnSpc>
                <a:spcPts val="1425"/>
              </a:lnSpc>
            </a:pPr>
            <a:fld id="{81D60167-4931-47E6-BA6A-407CBD079E47}" type="slidenum">
              <a:rPr spc="-5" dirty="0"/>
              <a:t>9</a:t>
            </a:fld>
            <a:endParaRPr spc="-5"/>
          </a:p>
        </p:txBody>
      </p:sp>
      <p:sp>
        <p:nvSpPr>
          <p:cNvPr id="5" name="object 5"/>
          <p:cNvSpPr txBox="1"/>
          <p:nvPr/>
        </p:nvSpPr>
        <p:spPr>
          <a:xfrm>
            <a:off x="961289" y="4847262"/>
            <a:ext cx="3007995" cy="1098550"/>
          </a:xfrm>
          <a:prstGeom prst="rect">
            <a:avLst/>
          </a:prstGeom>
        </p:spPr>
        <p:txBody>
          <a:bodyPr vert="horz" wrap="square" lIns="0" tIns="61594" rIns="0" bIns="0" rtlCol="0">
            <a:spAutoFit/>
          </a:bodyPr>
          <a:lstStyle/>
          <a:p>
            <a:pPr marL="355600" indent="-342900">
              <a:lnSpc>
                <a:spcPct val="100000"/>
              </a:lnSpc>
              <a:spcBef>
                <a:spcPts val="484"/>
              </a:spcBef>
              <a:buFont typeface="Arial"/>
              <a:buChar char="•"/>
              <a:tabLst>
                <a:tab pos="355600" algn="l"/>
                <a:tab pos="356235" algn="l"/>
              </a:tabLst>
            </a:pPr>
            <a:r>
              <a:rPr sz="3200" spc="-5">
                <a:latin typeface="Calibri"/>
                <a:cs typeface="Calibri"/>
              </a:rPr>
              <a:t>Summa</a:t>
            </a:r>
            <a:r>
              <a:rPr sz="3200" spc="-45">
                <a:latin typeface="Calibri"/>
                <a:cs typeface="Calibri"/>
              </a:rPr>
              <a:t> </a:t>
            </a:r>
            <a:r>
              <a:rPr lang="sv-SE" sz="3200" spc="-15">
                <a:latin typeface="Calibri"/>
                <a:cs typeface="Calibri"/>
              </a:rPr>
              <a:t>intäkter</a:t>
            </a:r>
            <a:endParaRPr lang="sv-SE" sz="3200">
              <a:latin typeface="Calibri"/>
              <a:cs typeface="Calibri"/>
            </a:endParaRPr>
          </a:p>
          <a:p>
            <a:pPr marL="355600" indent="-342900">
              <a:lnSpc>
                <a:spcPct val="100000"/>
              </a:lnSpc>
              <a:spcBef>
                <a:spcPts val="380"/>
              </a:spcBef>
              <a:buFont typeface="Arial"/>
              <a:buChar char="•"/>
              <a:tabLst>
                <a:tab pos="355600" algn="l"/>
                <a:tab pos="356235" algn="l"/>
              </a:tabLst>
            </a:pPr>
            <a:r>
              <a:rPr sz="3200" spc="-5">
                <a:latin typeface="Calibri"/>
                <a:cs typeface="Calibri"/>
              </a:rPr>
              <a:t>Summa</a:t>
            </a:r>
            <a:r>
              <a:rPr sz="3200" spc="-10">
                <a:latin typeface="Calibri"/>
                <a:cs typeface="Calibri"/>
              </a:rPr>
              <a:t> utgifter</a:t>
            </a:r>
            <a:endParaRPr sz="3200">
              <a:latin typeface="Calibri"/>
              <a:cs typeface="Calibri"/>
            </a:endParaRPr>
          </a:p>
        </p:txBody>
      </p:sp>
      <p:sp>
        <p:nvSpPr>
          <p:cNvPr id="6" name="object 6"/>
          <p:cNvSpPr txBox="1"/>
          <p:nvPr/>
        </p:nvSpPr>
        <p:spPr>
          <a:xfrm>
            <a:off x="5371965" y="4847262"/>
            <a:ext cx="5473507" cy="1111201"/>
          </a:xfrm>
          <a:prstGeom prst="rect">
            <a:avLst/>
          </a:prstGeom>
        </p:spPr>
        <p:txBody>
          <a:bodyPr vert="horz" wrap="square" lIns="0" tIns="61594" rIns="0" bIns="0" rtlCol="0">
            <a:spAutoFit/>
          </a:bodyPr>
          <a:lstStyle/>
          <a:p>
            <a:pPr marL="12700">
              <a:lnSpc>
                <a:spcPct val="100000"/>
              </a:lnSpc>
              <a:spcBef>
                <a:spcPts val="484"/>
              </a:spcBef>
            </a:pPr>
            <a:r>
              <a:rPr lang="sv-SE" sz="3200" dirty="0">
                <a:cs typeface="Calibri"/>
              </a:rPr>
              <a:t>6 171 100 Kr</a:t>
            </a:r>
            <a:r>
              <a:rPr lang="sv-SE" sz="3200" dirty="0">
                <a:latin typeface="Calibri"/>
                <a:cs typeface="Calibri"/>
              </a:rPr>
              <a:t>	</a:t>
            </a:r>
            <a:r>
              <a:rPr lang="sv-SE" sz="3200" dirty="0">
                <a:cs typeface="Calibri"/>
              </a:rPr>
              <a:t>(7 994 500)</a:t>
            </a:r>
            <a:endParaRPr lang="sv-SE" sz="3200" dirty="0">
              <a:latin typeface="Calibri"/>
              <a:cs typeface="Calibri"/>
            </a:endParaRPr>
          </a:p>
          <a:p>
            <a:pPr marL="12700">
              <a:lnSpc>
                <a:spcPct val="100000"/>
              </a:lnSpc>
              <a:spcBef>
                <a:spcPts val="484"/>
              </a:spcBef>
            </a:pPr>
            <a:r>
              <a:rPr lang="sv-SE" sz="3200" dirty="0">
                <a:cs typeface="Calibri"/>
              </a:rPr>
              <a:t>5 712 309 Kr</a:t>
            </a:r>
            <a:r>
              <a:rPr lang="sv-SE" sz="3200" dirty="0">
                <a:latin typeface="Calibri"/>
                <a:cs typeface="Calibri"/>
              </a:rPr>
              <a:t>	</a:t>
            </a:r>
            <a:r>
              <a:rPr lang="sv-SE" sz="3200" dirty="0">
                <a:cs typeface="Calibri"/>
              </a:rPr>
              <a:t>(6 291 962)</a:t>
            </a:r>
            <a:endParaRPr sz="3200" dirty="0">
              <a:latin typeface="Calibri"/>
              <a:cs typeface="Calibri"/>
            </a:endParaRPr>
          </a:p>
        </p:txBody>
      </p:sp>
      <p:sp>
        <p:nvSpPr>
          <p:cNvPr id="8" name="Platshållare för datum 7">
            <a:extLst>
              <a:ext uri="{FF2B5EF4-FFF2-40B4-BE49-F238E27FC236}">
                <a16:creationId xmlns:a16="http://schemas.microsoft.com/office/drawing/2014/main" id="{25D73E27-570F-E04F-92C8-BA1F4637C9EC}"/>
              </a:ext>
            </a:extLst>
          </p:cNvPr>
          <p:cNvSpPr>
            <a:spLocks noGrp="1"/>
          </p:cNvSpPr>
          <p:nvPr>
            <p:ph type="dt" sz="half" idx="6"/>
          </p:nvPr>
        </p:nvSpPr>
        <p:spPr/>
        <p:txBody>
          <a:bodyPr/>
          <a:lstStyle/>
          <a:p>
            <a:r>
              <a:rPr lang="sv-SE"/>
              <a:t>2022-03-17</a:t>
            </a:r>
            <a:endParaRPr lang="en-US" dirty="0"/>
          </a:p>
        </p:txBody>
      </p:sp>
      <p:sp>
        <p:nvSpPr>
          <p:cNvPr id="9" name="Platshållare för sidfot 8">
            <a:extLst>
              <a:ext uri="{FF2B5EF4-FFF2-40B4-BE49-F238E27FC236}">
                <a16:creationId xmlns:a16="http://schemas.microsoft.com/office/drawing/2014/main" id="{922C0773-A716-3C46-91FF-8986746B37A4}"/>
              </a:ext>
            </a:extLst>
          </p:cNvPr>
          <p:cNvSpPr>
            <a:spLocks noGrp="1"/>
          </p:cNvSpPr>
          <p:nvPr>
            <p:ph type="ftr" sz="quarter" idx="5"/>
          </p:nvPr>
        </p:nvSpPr>
        <p:spPr/>
        <p:txBody>
          <a:bodyPr/>
          <a:lstStyle/>
          <a:p>
            <a:r>
              <a:rPr lang="sv-SE"/>
              <a:t>Svenska Intensivvårdsregistret - SIR</a:t>
            </a:r>
          </a:p>
        </p:txBody>
      </p:sp>
      <p:graphicFrame>
        <p:nvGraphicFramePr>
          <p:cNvPr id="12" name="Tabell 12">
            <a:extLst>
              <a:ext uri="{FF2B5EF4-FFF2-40B4-BE49-F238E27FC236}">
                <a16:creationId xmlns:a16="http://schemas.microsoft.com/office/drawing/2014/main" id="{61F1F601-245A-468F-98A9-5FC84EF39A86}"/>
              </a:ext>
            </a:extLst>
          </p:cNvPr>
          <p:cNvGraphicFramePr>
            <a:graphicFrameLocks noGrp="1"/>
          </p:cNvGraphicFramePr>
          <p:nvPr>
            <p:extLst>
              <p:ext uri="{D42A27DB-BD31-4B8C-83A1-F6EECF244321}">
                <p14:modId xmlns:p14="http://schemas.microsoft.com/office/powerpoint/2010/main" val="2427239004"/>
              </p:ext>
            </p:extLst>
          </p:nvPr>
        </p:nvGraphicFramePr>
        <p:xfrm>
          <a:off x="1221475" y="1964779"/>
          <a:ext cx="7963467" cy="3037840"/>
        </p:xfrm>
        <a:graphic>
          <a:graphicData uri="http://schemas.openxmlformats.org/drawingml/2006/table">
            <a:tbl>
              <a:tblPr firstRow="1" bandRow="1">
                <a:tableStyleId>{5C22544A-7EE6-4342-B048-85BDC9FD1C3A}</a:tableStyleId>
              </a:tblPr>
              <a:tblGrid>
                <a:gridCol w="3692814">
                  <a:extLst>
                    <a:ext uri="{9D8B030D-6E8A-4147-A177-3AD203B41FA5}">
                      <a16:colId xmlns:a16="http://schemas.microsoft.com/office/drawing/2014/main" val="2696780073"/>
                    </a:ext>
                  </a:extLst>
                </a:gridCol>
                <a:gridCol w="2345046">
                  <a:extLst>
                    <a:ext uri="{9D8B030D-6E8A-4147-A177-3AD203B41FA5}">
                      <a16:colId xmlns:a16="http://schemas.microsoft.com/office/drawing/2014/main" val="2675006586"/>
                    </a:ext>
                  </a:extLst>
                </a:gridCol>
                <a:gridCol w="1925607">
                  <a:extLst>
                    <a:ext uri="{9D8B030D-6E8A-4147-A177-3AD203B41FA5}">
                      <a16:colId xmlns:a16="http://schemas.microsoft.com/office/drawing/2014/main" val="2455012818"/>
                    </a:ext>
                  </a:extLst>
                </a:gridCol>
              </a:tblGrid>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800" b="0" spc="-10">
                          <a:solidFill>
                            <a:schemeClr val="tx1"/>
                          </a:solidFill>
                          <a:latin typeface="+mn-lt"/>
                          <a:cs typeface="Calibri"/>
                        </a:rPr>
                        <a:t>SKR årsanslag</a:t>
                      </a:r>
                    </a:p>
                  </a:txBody>
                  <a:tcPr>
                    <a:noFill/>
                  </a:tcPr>
                </a:tc>
                <a:tc>
                  <a:txBody>
                    <a:bodyPr/>
                    <a:lstStyle/>
                    <a:p>
                      <a:pPr algn="r"/>
                      <a:r>
                        <a:rPr lang="sv-SE" b="0" dirty="0">
                          <a:solidFill>
                            <a:schemeClr val="tx1"/>
                          </a:solidFill>
                        </a:rPr>
                        <a:t>2 600 000 kr </a:t>
                      </a:r>
                    </a:p>
                  </a:txBody>
                  <a:tcPr>
                    <a:noFill/>
                  </a:tcPr>
                </a:tc>
                <a:tc>
                  <a:txBody>
                    <a:bodyPr/>
                    <a:lstStyle/>
                    <a:p>
                      <a:pPr algn="r"/>
                      <a:r>
                        <a:rPr lang="sv-SE" b="0" dirty="0">
                          <a:solidFill>
                            <a:schemeClr val="tx1"/>
                          </a:solidFill>
                        </a:rPr>
                        <a:t>(3 200 000)</a:t>
                      </a:r>
                    </a:p>
                  </a:txBody>
                  <a:tcPr>
                    <a:noFill/>
                  </a:tcPr>
                </a:tc>
                <a:extLst>
                  <a:ext uri="{0D108BD9-81ED-4DB2-BD59-A6C34878D82A}">
                    <a16:rowId xmlns:a16="http://schemas.microsoft.com/office/drawing/2014/main" val="3989829334"/>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800" b="0" spc="-10">
                          <a:solidFill>
                            <a:schemeClr val="tx1"/>
                          </a:solidFill>
                          <a:latin typeface="+mn-lt"/>
                          <a:cs typeface="Calibri"/>
                        </a:rPr>
                        <a:t>Dataregistreringsavgifter</a:t>
                      </a:r>
                    </a:p>
                  </a:txBody>
                  <a:tcPr>
                    <a:noFill/>
                  </a:tcPr>
                </a:tc>
                <a:tc>
                  <a:txBody>
                    <a:bodyPr/>
                    <a:lstStyle/>
                    <a:p>
                      <a:pPr algn="r"/>
                      <a:r>
                        <a:rPr lang="sv-SE" b="0" dirty="0">
                          <a:solidFill>
                            <a:schemeClr val="tx1"/>
                          </a:solidFill>
                        </a:rPr>
                        <a:t>3 194 900 kr</a:t>
                      </a:r>
                    </a:p>
                  </a:txBody>
                  <a:tcPr>
                    <a:noFill/>
                  </a:tcPr>
                </a:tc>
                <a:tc>
                  <a:txBody>
                    <a:bodyPr/>
                    <a:lstStyle/>
                    <a:p>
                      <a:pPr algn="r"/>
                      <a:r>
                        <a:rPr lang="sv-SE" b="0" dirty="0">
                          <a:solidFill>
                            <a:schemeClr val="tx1"/>
                          </a:solidFill>
                        </a:rPr>
                        <a:t>(3 302 900)</a:t>
                      </a:r>
                    </a:p>
                  </a:txBody>
                  <a:tcPr>
                    <a:noFill/>
                  </a:tcPr>
                </a:tc>
                <a:extLst>
                  <a:ext uri="{0D108BD9-81ED-4DB2-BD59-A6C34878D82A}">
                    <a16:rowId xmlns:a16="http://schemas.microsoft.com/office/drawing/2014/main" val="1563726510"/>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800" b="0" spc="-10">
                          <a:solidFill>
                            <a:schemeClr val="tx1"/>
                          </a:solidFill>
                          <a:latin typeface="+mn-lt"/>
                          <a:cs typeface="Calibri"/>
                        </a:rPr>
                        <a:t>Socialstyrelsen, Försvarsmakten och Region Stockholm (Avlidna på IVA, </a:t>
                      </a:r>
                      <a:r>
                        <a:rPr lang="sv-SE" sz="1800" b="0" spc="-10" err="1">
                          <a:solidFill>
                            <a:schemeClr val="tx1"/>
                          </a:solidFill>
                          <a:latin typeface="+mn-lt"/>
                          <a:cs typeface="Calibri"/>
                        </a:rPr>
                        <a:t>Covid</a:t>
                      </a:r>
                      <a:r>
                        <a:rPr lang="sv-SE" sz="1800" b="0" spc="-10">
                          <a:solidFill>
                            <a:schemeClr val="tx1"/>
                          </a:solidFill>
                          <a:latin typeface="+mn-lt"/>
                          <a:cs typeface="Calibri"/>
                        </a:rPr>
                        <a:t> mm)</a:t>
                      </a:r>
                    </a:p>
                  </a:txBody>
                  <a:tcPr>
                    <a:noFill/>
                  </a:tcPr>
                </a:tc>
                <a:tc>
                  <a:txBody>
                    <a:bodyPr/>
                    <a:lstStyle/>
                    <a:p>
                      <a:pPr algn="r"/>
                      <a:r>
                        <a:rPr lang="sv-SE" b="0" dirty="0">
                          <a:solidFill>
                            <a:schemeClr val="tx1"/>
                          </a:solidFill>
                        </a:rPr>
                        <a:t>240 000 kr</a:t>
                      </a:r>
                    </a:p>
                  </a:txBody>
                  <a:tcPr>
                    <a:noFill/>
                  </a:tcPr>
                </a:tc>
                <a:tc>
                  <a:txBody>
                    <a:bodyPr/>
                    <a:lstStyle/>
                    <a:p>
                      <a:pPr algn="r"/>
                      <a:r>
                        <a:rPr lang="sv-SE" b="0" dirty="0">
                          <a:solidFill>
                            <a:schemeClr val="tx1"/>
                          </a:solidFill>
                        </a:rPr>
                        <a:t>(420 000)</a:t>
                      </a:r>
                    </a:p>
                  </a:txBody>
                  <a:tcPr>
                    <a:noFill/>
                  </a:tcPr>
                </a:tc>
                <a:extLst>
                  <a:ext uri="{0D108BD9-81ED-4DB2-BD59-A6C34878D82A}">
                    <a16:rowId xmlns:a16="http://schemas.microsoft.com/office/drawing/2014/main" val="1076871877"/>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800" b="0" spc="-10">
                          <a:solidFill>
                            <a:schemeClr val="tx1"/>
                          </a:solidFill>
                          <a:latin typeface="+mn-lt"/>
                          <a:cs typeface="Calibri"/>
                        </a:rPr>
                        <a:t>Folkhälsomyndigheten (SIRI)</a:t>
                      </a:r>
                    </a:p>
                  </a:txBody>
                  <a:tcPr>
                    <a:noFill/>
                  </a:tcPr>
                </a:tc>
                <a:tc>
                  <a:txBody>
                    <a:bodyPr/>
                    <a:lstStyle/>
                    <a:p>
                      <a:pPr algn="r"/>
                      <a:r>
                        <a:rPr lang="sv-SE" b="0">
                          <a:solidFill>
                            <a:schemeClr val="tx1"/>
                          </a:solidFill>
                        </a:rPr>
                        <a:t>60 000 kr</a:t>
                      </a:r>
                    </a:p>
                  </a:txBody>
                  <a:tcPr>
                    <a:noFill/>
                  </a:tcPr>
                </a:tc>
                <a:tc>
                  <a:txBody>
                    <a:bodyPr/>
                    <a:lstStyle/>
                    <a:p>
                      <a:pPr algn="r"/>
                      <a:r>
                        <a:rPr lang="sv-SE" b="0" dirty="0">
                          <a:solidFill>
                            <a:schemeClr val="tx1"/>
                          </a:solidFill>
                        </a:rPr>
                        <a:t>(60 000)</a:t>
                      </a:r>
                    </a:p>
                  </a:txBody>
                  <a:tcPr>
                    <a:noFill/>
                  </a:tcPr>
                </a:tc>
                <a:extLst>
                  <a:ext uri="{0D108BD9-81ED-4DB2-BD59-A6C34878D82A}">
                    <a16:rowId xmlns:a16="http://schemas.microsoft.com/office/drawing/2014/main" val="1521651919"/>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800" b="0" spc="-10">
                          <a:solidFill>
                            <a:schemeClr val="tx1"/>
                          </a:solidFill>
                          <a:latin typeface="+mn-lt"/>
                          <a:cs typeface="Calibri"/>
                        </a:rPr>
                        <a:t>VOG</a:t>
                      </a:r>
                      <a:endParaRPr lang="sv-SE" sz="1800" b="0">
                        <a:solidFill>
                          <a:schemeClr val="tx1"/>
                        </a:solidFill>
                        <a:latin typeface="+mn-lt"/>
                        <a:cs typeface="Calibri"/>
                      </a:endParaRPr>
                    </a:p>
                  </a:txBody>
                  <a:tcPr>
                    <a:noFill/>
                  </a:tcPr>
                </a:tc>
                <a:tc>
                  <a:txBody>
                    <a:bodyPr/>
                    <a:lstStyle/>
                    <a:p>
                      <a:pPr algn="r"/>
                      <a:r>
                        <a:rPr lang="sv-SE" b="0">
                          <a:solidFill>
                            <a:schemeClr val="tx1"/>
                          </a:solidFill>
                        </a:rPr>
                        <a:t>0 kr</a:t>
                      </a:r>
                    </a:p>
                  </a:txBody>
                  <a:tcPr>
                    <a:noFill/>
                  </a:tcPr>
                </a:tc>
                <a:tc>
                  <a:txBody>
                    <a:bodyPr/>
                    <a:lstStyle/>
                    <a:p>
                      <a:pPr algn="r"/>
                      <a:r>
                        <a:rPr lang="sv-SE" b="0" dirty="0">
                          <a:solidFill>
                            <a:schemeClr val="tx1"/>
                          </a:solidFill>
                        </a:rPr>
                        <a:t>(0)</a:t>
                      </a:r>
                    </a:p>
                  </a:txBody>
                  <a:tcPr>
                    <a:noFill/>
                  </a:tcPr>
                </a:tc>
                <a:extLst>
                  <a:ext uri="{0D108BD9-81ED-4DB2-BD59-A6C34878D82A}">
                    <a16:rowId xmlns:a16="http://schemas.microsoft.com/office/drawing/2014/main" val="488048508"/>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800" b="0" spc="-15">
                          <a:solidFill>
                            <a:schemeClr val="tx1"/>
                          </a:solidFill>
                          <a:latin typeface="+mn-lt"/>
                          <a:cs typeface="Calibri"/>
                        </a:rPr>
                        <a:t>Kursavgifter </a:t>
                      </a:r>
                      <a:r>
                        <a:rPr lang="sv-SE" sz="1800" b="0" spc="-5">
                          <a:solidFill>
                            <a:schemeClr val="tx1"/>
                          </a:solidFill>
                          <a:latin typeface="+mn-lt"/>
                          <a:cs typeface="Calibri"/>
                        </a:rPr>
                        <a:t>(egna</a:t>
                      </a:r>
                      <a:r>
                        <a:rPr lang="sv-SE" sz="1800" b="0">
                          <a:solidFill>
                            <a:schemeClr val="tx1"/>
                          </a:solidFill>
                          <a:latin typeface="+mn-lt"/>
                          <a:cs typeface="Calibri"/>
                        </a:rPr>
                        <a:t> </a:t>
                      </a:r>
                      <a:r>
                        <a:rPr lang="sv-SE" sz="1800" b="0" spc="-5">
                          <a:solidFill>
                            <a:schemeClr val="tx1"/>
                          </a:solidFill>
                          <a:latin typeface="+mn-lt"/>
                          <a:cs typeface="Calibri"/>
                        </a:rPr>
                        <a:t>arrangemang) och FoU-uttag</a:t>
                      </a:r>
                      <a:endParaRPr lang="sv-SE" sz="1800" b="0">
                        <a:solidFill>
                          <a:schemeClr val="tx1"/>
                        </a:solidFill>
                        <a:latin typeface="+mn-lt"/>
                        <a:cs typeface="Calibri"/>
                      </a:endParaRPr>
                    </a:p>
                  </a:txBody>
                  <a:tcPr>
                    <a:noFill/>
                  </a:tcPr>
                </a:tc>
                <a:tc>
                  <a:txBody>
                    <a:bodyPr/>
                    <a:lstStyle/>
                    <a:p>
                      <a:pPr algn="r"/>
                      <a:r>
                        <a:rPr lang="sv-SE" b="0" dirty="0">
                          <a:solidFill>
                            <a:schemeClr val="tx1"/>
                          </a:solidFill>
                        </a:rPr>
                        <a:t>76 200 kr</a:t>
                      </a:r>
                    </a:p>
                  </a:txBody>
                  <a:tcPr>
                    <a:noFill/>
                  </a:tcPr>
                </a:tc>
                <a:tc>
                  <a:txBody>
                    <a:bodyPr/>
                    <a:lstStyle/>
                    <a:p>
                      <a:pPr algn="r"/>
                      <a:r>
                        <a:rPr lang="sv-SE" b="0" dirty="0">
                          <a:solidFill>
                            <a:schemeClr val="tx1"/>
                          </a:solidFill>
                        </a:rPr>
                        <a:t>(981 600)</a:t>
                      </a:r>
                    </a:p>
                  </a:txBody>
                  <a:tcPr>
                    <a:noFill/>
                  </a:tcPr>
                </a:tc>
                <a:extLst>
                  <a:ext uri="{0D108BD9-81ED-4DB2-BD59-A6C34878D82A}">
                    <a16:rowId xmlns:a16="http://schemas.microsoft.com/office/drawing/2014/main" val="2807503735"/>
                  </a:ext>
                </a:extLst>
              </a:tr>
            </a:tbl>
          </a:graphicData>
        </a:graphic>
      </p:graphicFrame>
      <p:sp>
        <p:nvSpPr>
          <p:cNvPr id="14" name="Rektangel 13">
            <a:extLst>
              <a:ext uri="{FF2B5EF4-FFF2-40B4-BE49-F238E27FC236}">
                <a16:creationId xmlns:a16="http://schemas.microsoft.com/office/drawing/2014/main" id="{DD73ACFF-EF7C-4624-9733-6A7070DDA98F}"/>
              </a:ext>
            </a:extLst>
          </p:cNvPr>
          <p:cNvSpPr/>
          <p:nvPr/>
        </p:nvSpPr>
        <p:spPr>
          <a:xfrm>
            <a:off x="765884" y="1442852"/>
            <a:ext cx="3872791" cy="584775"/>
          </a:xfrm>
          <a:prstGeom prst="rect">
            <a:avLst/>
          </a:prstGeom>
        </p:spPr>
        <p:txBody>
          <a:bodyPr wrap="none">
            <a:spAutoFit/>
          </a:bodyPr>
          <a:lstStyle/>
          <a:p>
            <a:pPr marL="342900" indent="-342900" fontAlgn="base">
              <a:lnSpc>
                <a:spcPct val="100000"/>
              </a:lnSpc>
              <a:spcBef>
                <a:spcPct val="20000"/>
              </a:spcBef>
              <a:spcAft>
                <a:spcPct val="0"/>
              </a:spcAft>
              <a:buFont typeface="Arial" panose="020B0604020202020204" pitchFamily="34" charset="0"/>
              <a:buChar char="•"/>
              <a:tabLst>
                <a:tab pos="355600" algn="l"/>
                <a:tab pos="356235" algn="l"/>
              </a:tabLst>
            </a:pPr>
            <a:r>
              <a:rPr lang="sv-SE" sz="3200" dirty="0"/>
              <a:t>Intäkter – de största</a:t>
            </a:r>
          </a:p>
        </p:txBody>
      </p:sp>
      <p:graphicFrame>
        <p:nvGraphicFramePr>
          <p:cNvPr id="3" name="Objekt 2">
            <a:hlinkClick r:id="" action="ppaction://ole?verb=0"/>
            <a:extLst>
              <a:ext uri="{FF2B5EF4-FFF2-40B4-BE49-F238E27FC236}">
                <a16:creationId xmlns:a16="http://schemas.microsoft.com/office/drawing/2014/main" id="{A64F1B8F-7DE5-4FD2-8F56-0994548AFBAF}"/>
              </a:ext>
            </a:extLst>
          </p:cNvPr>
          <p:cNvGraphicFramePr>
            <a:graphicFrameLocks noChangeAspect="1"/>
          </p:cNvGraphicFramePr>
          <p:nvPr>
            <p:extLst>
              <p:ext uri="{D42A27DB-BD31-4B8C-83A1-F6EECF244321}">
                <p14:modId xmlns:p14="http://schemas.microsoft.com/office/powerpoint/2010/main" val="3302358302"/>
              </p:ext>
            </p:extLst>
          </p:nvPr>
        </p:nvGraphicFramePr>
        <p:xfrm>
          <a:off x="10513325" y="3433665"/>
          <a:ext cx="914400"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525" progId="Acrobat.Document.DC">
                  <p:embed/>
                </p:oleObj>
              </mc:Choice>
              <mc:Fallback>
                <p:oleObj name="Acrobat Document" showAsIcon="1" r:id="rId2" imgW="914400" imgH="771525" progId="Acrobat.Document.DC">
                  <p:embed/>
                  <p:pic>
                    <p:nvPicPr>
                      <p:cNvPr id="3" name="Objekt 2">
                        <a:hlinkClick r:id="" action="ppaction://ole?verb=0"/>
                        <a:extLst>
                          <a:ext uri="{FF2B5EF4-FFF2-40B4-BE49-F238E27FC236}">
                            <a16:creationId xmlns:a16="http://schemas.microsoft.com/office/drawing/2014/main" id="{A64F1B8F-7DE5-4FD2-8F56-0994548AFBAF}"/>
                          </a:ext>
                        </a:extLst>
                      </p:cNvPr>
                      <p:cNvPicPr/>
                      <p:nvPr/>
                    </p:nvPicPr>
                    <p:blipFill>
                      <a:blip r:embed="rId3"/>
                      <a:stretch>
                        <a:fillRect/>
                      </a:stretch>
                    </p:blipFill>
                    <p:spPr>
                      <a:xfrm>
                        <a:off x="10513325" y="343366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984684834"/>
      </p:ext>
    </p:extLst>
  </p:cSld>
  <p:clrMapOvr>
    <a:masterClrMapping/>
  </p:clrMapOvr>
</p:sld>
</file>

<file path=ppt/theme/theme1.xml><?xml version="1.0" encoding="utf-8"?>
<a:theme xmlns:a="http://schemas.openxmlformats.org/drawingml/2006/main" name="SIR_ppt_2012_n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984D997D-8158-41AB-AF21-6C565DF32C29}" vid="{285C585B-76F8-4A4B-B944-F5A785F1FFD5}"/>
    </a:ext>
  </a:extLst>
</a:theme>
</file>

<file path=ppt/theme/theme2.xml><?xml version="1.0" encoding="utf-8"?>
<a:theme xmlns:a="http://schemas.openxmlformats.org/drawingml/2006/main" name="28_SIR_ppt_201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ocumentSetDescription xmlns="http://schemas.microsoft.com/sharepoint/v3" xsi:nil="true"/>
    <Beslutat_x0020_datum xmlns="acc2f430-0f81-40e4-b68f-ebfb0e0e278e" xsi:nil="true"/>
    <TaxCatchAll xmlns="a2b9bc27-807c-4d71-b1ce-e6a5b6d1d659" xsi:nil="true"/>
    <DLCPolicyLabelLock xmlns="acc2f430-0f81-40e4-b68f-ebfb0e0e278e" xsi:nil="true"/>
    <DLCPolicyLabelClientValue xmlns="acc2f430-0f81-40e4-b68f-ebfb0e0e278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Allmän" ma:contentTypeID="0x010100D2A0AC06ABD9984B9026105926357095003D00033A42148D4BAE192687892929EA" ma:contentTypeVersion="43" ma:contentTypeDescription="Huvudinnehållstyp för SIR" ma:contentTypeScope="" ma:versionID="ec59ecfa2cc6ac3cd0422029e67da71c">
  <xsd:schema xmlns:xsd="http://www.w3.org/2001/XMLSchema" xmlns:xs="http://www.w3.org/2001/XMLSchema" xmlns:p="http://schemas.microsoft.com/office/2006/metadata/properties" xmlns:ns1="http://schemas.microsoft.com/sharepoint/v3" xmlns:ns2="a2b9bc27-807c-4d71-b1ce-e6a5b6d1d659" xmlns:ns3="acc2f430-0f81-40e4-b68f-ebfb0e0e278e" targetNamespace="http://schemas.microsoft.com/office/2006/metadata/properties" ma:root="true" ma:fieldsID="c27057082359ac28d9d1f92b16e95eda" ns1:_="" ns2:_="" ns3:_="">
    <xsd:import namespace="http://schemas.microsoft.com/sharepoint/v3"/>
    <xsd:import namespace="a2b9bc27-807c-4d71-b1ce-e6a5b6d1d659"/>
    <xsd:import namespace="acc2f430-0f81-40e4-b68f-ebfb0e0e278e"/>
    <xsd:element name="properties">
      <xsd:complexType>
        <xsd:sequence>
          <xsd:element name="documentManagement">
            <xsd:complexType>
              <xsd:all>
                <xsd:element ref="ns2:TaxCatchAll" minOccurs="0"/>
                <xsd:element ref="ns2:TaxCatchAllLabel" minOccurs="0"/>
                <xsd:element ref="ns3:DLCPolicyLabelValue" minOccurs="0"/>
                <xsd:element ref="ns3:DLCPolicyLabelClientValue" minOccurs="0"/>
                <xsd:element ref="ns3:DLCPolicyLabelLock" minOccurs="0"/>
                <xsd:element ref="ns1:DocumentSetDescription" minOccurs="0"/>
                <xsd:element ref="ns2:LastSharedByUser" minOccurs="0"/>
                <xsd:element ref="ns2:LastSharedByTime" minOccurs="0"/>
                <xsd:element ref="ns3:MediaServiceMetadata" minOccurs="0"/>
                <xsd:element ref="ns3:MediaServiceFastMetadata" minOccurs="0"/>
                <xsd:element ref="ns3:Beslutat_x0020_datum"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ocumentSetDescription" ma:index="13" nillable="true" ma:displayName="Beskrivning" ma:description="En beskrivning av dokumentgruppen" ma:internalName="DocumentSetDescription">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2b9bc27-807c-4d71-b1ce-e6a5b6d1d659" elementFormDefault="qualified">
    <xsd:import namespace="http://schemas.microsoft.com/office/2006/documentManagement/types"/>
    <xsd:import namespace="http://schemas.microsoft.com/office/infopath/2007/PartnerControls"/>
    <xsd:element name="TaxCatchAll" ma:index="8" nillable="true" ma:displayName="Taxonomy Catch All Column" ma:description="" ma:hidden="true" ma:list="{20406380-435a-4bad-9314-2f6af385a341}" ma:internalName="TaxCatchAll" ma:showField="CatchAllData" ma:web="a2b9bc27-807c-4d71-b1ce-e6a5b6d1d659">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description="" ma:hidden="true" ma:list="{20406380-435a-4bad-9314-2f6af385a341}" ma:internalName="TaxCatchAllLabel" ma:readOnly="true" ma:showField="CatchAllDataLabel" ma:web="a2b9bc27-807c-4d71-b1ce-e6a5b6d1d659">
      <xsd:complexType>
        <xsd:complexContent>
          <xsd:extension base="dms:MultiChoiceLookup">
            <xsd:sequence>
              <xsd:element name="Value" type="dms:Lookup" maxOccurs="unbounded" minOccurs="0" nillable="true"/>
            </xsd:sequence>
          </xsd:extension>
        </xsd:complexContent>
      </xsd:complexType>
    </xsd:element>
    <xsd:element name="LastSharedByUser" ma:index="14" nillable="true" ma:displayName="Senast delad per användare" ma:description="" ma:internalName="LastSharedByUser" ma:readOnly="true">
      <xsd:simpleType>
        <xsd:restriction base="dms:Note">
          <xsd:maxLength value="255"/>
        </xsd:restriction>
      </xsd:simpleType>
    </xsd:element>
    <xsd:element name="LastSharedByTime" ma:index="15" nillable="true" ma:displayName="Senast delad per tid"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acc2f430-0f81-40e4-b68f-ebfb0e0e278e" elementFormDefault="qualified">
    <xsd:import namespace="http://schemas.microsoft.com/office/2006/documentManagement/types"/>
    <xsd:import namespace="http://schemas.microsoft.com/office/infopath/2007/PartnerControls"/>
    <xsd:element name="DLCPolicyLabelValue" ma:index="10" nillable="true" ma:displayName="Etikett" ma:description="Lagrar aktuellt värde för etiketten." ma:internalName="DLCPolicyLabelValue" ma:readOnly="true">
      <xsd:simpleType>
        <xsd:restriction base="dms:Note">
          <xsd:maxLength value="255"/>
        </xsd:restriction>
      </xsd:simpleType>
    </xsd:element>
    <xsd:element name="DLCPolicyLabelClientValue" ma:index="11" nillable="true" ma:displayName="Värde för klientetikett" ma:description="Lagrar det senast beräknade etikettvärdet på klienten." ma:hidden="true" ma:internalName="DLCPolicyLabelClientValue" ma:readOnly="false">
      <xsd:simpleType>
        <xsd:restriction base="dms:Note"/>
      </xsd:simpleType>
    </xsd:element>
    <xsd:element name="DLCPolicyLabelLock" ma:index="12" nillable="true" ma:displayName="Låst etikett" ma:description="Indikerar om etiketten bör uppdateras när objektegenskaper ändras." ma:hidden="true" ma:internalName="DLCPolicyLabelLock" ma:readOnly="false">
      <xsd:simpleType>
        <xsd:restriction base="dms:Text"/>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Beslutat_x0020_datum" ma:index="18" nillable="true" ma:displayName="Beslutat datum" ma:description="Datum för beslut från registerhållaren" ma:format="DateOnly" ma:internalName="Beslutat_x0020_datum">
      <xsd:simpleType>
        <xsd:restriction base="dms:DateTime"/>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A0C3983-3D08-4314-83D7-7007119E43EC}">
  <ds:schemaRefs>
    <ds:schemaRef ds:uri="http://schemas.microsoft.com/sharepoint/v3/contenttype/forms"/>
  </ds:schemaRefs>
</ds:datastoreItem>
</file>

<file path=customXml/itemProps2.xml><?xml version="1.0" encoding="utf-8"?>
<ds:datastoreItem xmlns:ds="http://schemas.openxmlformats.org/officeDocument/2006/customXml" ds:itemID="{E044FBA3-0CF8-4335-82C8-0F8BE1E615BE}">
  <ds:schemaRefs>
    <ds:schemaRef ds:uri="http://schemas.microsoft.com/office/infopath/2007/PartnerControls"/>
    <ds:schemaRef ds:uri="http://purl.org/dc/elements/1.1/"/>
    <ds:schemaRef ds:uri="http://schemas.microsoft.com/office/2006/documentManagement/types"/>
    <ds:schemaRef ds:uri="http://schemas.microsoft.com/office/2006/metadata/properties"/>
    <ds:schemaRef ds:uri="http://purl.org/dc/terms/"/>
    <ds:schemaRef ds:uri="http://www.w3.org/XML/1998/namespace"/>
    <ds:schemaRef ds:uri="acc2f430-0f81-40e4-b68f-ebfb0e0e278e"/>
    <ds:schemaRef ds:uri="http://schemas.openxmlformats.org/package/2006/metadata/core-properties"/>
    <ds:schemaRef ds:uri="a2b9bc27-807c-4d71-b1ce-e6a5b6d1d659"/>
    <ds:schemaRef ds:uri="http://schemas.microsoft.com/sharepoint/v3"/>
    <ds:schemaRef ds:uri="http://purl.org/dc/dcmitype/"/>
  </ds:schemaRefs>
</ds:datastoreItem>
</file>

<file path=customXml/itemProps3.xml><?xml version="1.0" encoding="utf-8"?>
<ds:datastoreItem xmlns:ds="http://schemas.openxmlformats.org/officeDocument/2006/customXml" ds:itemID="{B17B3526-E88A-47E6-B933-B48E5CD884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2b9bc27-807c-4d71-b1ce-e6a5b6d1d659"/>
    <ds:schemaRef ds:uri="acc2f430-0f81-40e4-b68f-ebfb0e0e278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656</TotalTime>
  <Words>1940</Words>
  <Application>Microsoft Office PowerPoint</Application>
  <PresentationFormat>Bredbild</PresentationFormat>
  <Paragraphs>446</Paragraphs>
  <Slides>35</Slides>
  <Notes>3</Notes>
  <HiddenSlides>0</HiddenSlides>
  <MMClips>0</MMClips>
  <ScaleCrop>false</ScaleCrop>
  <HeadingPairs>
    <vt:vector size="8" baseType="variant">
      <vt:variant>
        <vt:lpstr>Använt teckensnitt</vt:lpstr>
      </vt:variant>
      <vt:variant>
        <vt:i4>4</vt:i4>
      </vt:variant>
      <vt:variant>
        <vt:lpstr>Tema</vt:lpstr>
      </vt:variant>
      <vt:variant>
        <vt:i4>2</vt:i4>
      </vt:variant>
      <vt:variant>
        <vt:lpstr>Serverprogram för OLE-inbäddning</vt:lpstr>
      </vt:variant>
      <vt:variant>
        <vt:i4>1</vt:i4>
      </vt:variant>
      <vt:variant>
        <vt:lpstr>Bildrubriker</vt:lpstr>
      </vt:variant>
      <vt:variant>
        <vt:i4>35</vt:i4>
      </vt:variant>
    </vt:vector>
  </HeadingPairs>
  <TitlesOfParts>
    <vt:vector size="42" baseType="lpstr">
      <vt:lpstr>Arial</vt:lpstr>
      <vt:lpstr>Calibri</vt:lpstr>
      <vt:lpstr>Times New Roman</vt:lpstr>
      <vt:lpstr>Wingdings</vt:lpstr>
      <vt:lpstr>SIR_ppt_2012_ny</vt:lpstr>
      <vt:lpstr>28_SIR_ppt_2012</vt:lpstr>
      <vt:lpstr>Acrobat Document</vt:lpstr>
      <vt:lpstr>Årsmöte Svenska Intensivvårdsregistret  för verksamhetsåret 2021</vt:lpstr>
      <vt:lpstr>Årsmöte för verksamhetsåret 2021</vt:lpstr>
      <vt:lpstr>1. Årsmötets öppnande</vt:lpstr>
      <vt:lpstr>2. Val av mötesordförande</vt:lpstr>
      <vt:lpstr>3. Val av två justeringspersoner</vt:lpstr>
      <vt:lpstr>4. Val av mötessekreterare</vt:lpstr>
      <vt:lpstr>5. Godkännande av kallelse</vt:lpstr>
      <vt:lpstr>6. Anmälan av övriga frågor för  beslut och diskussion…</vt:lpstr>
      <vt:lpstr>7a. Ekonomi 2021</vt:lpstr>
      <vt:lpstr>7a. Ekonomi 2021 - Ugifter</vt:lpstr>
      <vt:lpstr>7a. Ekonomi 2021</vt:lpstr>
      <vt:lpstr>7a. Vilka var inte med 2021?</vt:lpstr>
      <vt:lpstr>Styrelsen 2021</vt:lpstr>
      <vt:lpstr>7b. Årsredovisning Ordförande</vt:lpstr>
      <vt:lpstr>7b. Årsredovisning Ordförande</vt:lpstr>
      <vt:lpstr>7b. Årsredovisning Ordförande</vt:lpstr>
      <vt:lpstr>7b. Årsredovisning Ordförande</vt:lpstr>
      <vt:lpstr>8. Årsredovisning FoU-grupp</vt:lpstr>
      <vt:lpstr>9. Årsredovisning IT-grupp</vt:lpstr>
      <vt:lpstr>10. Verksamhetsplan 2022</vt:lpstr>
      <vt:lpstr>11. Revisionsrapport</vt:lpstr>
      <vt:lpstr>12. Ansvarsfrihet för styrelsen</vt:lpstr>
      <vt:lpstr>13. Fastställande av årsavgifter och dataregisteravgift för 2023</vt:lpstr>
      <vt:lpstr>14. Arvoden till styrelseledamöter</vt:lpstr>
      <vt:lpstr>15. Val av ordförande</vt:lpstr>
      <vt:lpstr>16. Styrelseledamöter</vt:lpstr>
      <vt:lpstr>16. Val av styrelseledamöter</vt:lpstr>
      <vt:lpstr>17. Val av revisor och suppleant</vt:lpstr>
      <vt:lpstr>18. Val av valberedning</vt:lpstr>
      <vt:lpstr>19. IT-grupp</vt:lpstr>
      <vt:lpstr>20. FoU-grupp</vt:lpstr>
      <vt:lpstr>21. Övriga officiella arbetsgrupper</vt:lpstr>
      <vt:lpstr>22. Övriga frågor</vt:lpstr>
      <vt:lpstr>22. Övriga frågor</vt:lpstr>
      <vt:lpstr>23. Årsmötets avslutning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SIR_Arsmote_2022</dc:title>
  <dc:creator>Göran Karlström</dc:creator>
  <cp:lastModifiedBy>Lena Andersson</cp:lastModifiedBy>
  <cp:revision>8</cp:revision>
  <dcterms:created xsi:type="dcterms:W3CDTF">2018-01-29T11:44:15Z</dcterms:created>
  <dcterms:modified xsi:type="dcterms:W3CDTF">2022-03-24T07:32:07Z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0x010100D2A0AC06ABD9984B9026105926357095003D00033A42148D4BAE192687892929EA</vt:lpwstr>
  </property>
  <property fmtid="{D5CDD505-2E9C-101B-9397-08002B2CF9AE}" pid="3" name="Avslutad">
    <vt:bool>false</vt:bool>
  </property>
  <property fmtid="{D5CDD505-2E9C-101B-9397-08002B2CF9AE}" pid="4" name="Läge">
    <vt:lpwstr>Mottagen</vt:lpwstr>
  </property>
  <property fmtid="{D5CDD505-2E9C-101B-9397-08002B2CF9AE}" pid="5" name="SharedWithUsers">
    <vt:lpwstr>14;#Göran Karlström;#13;#Lena Andersson</vt:lpwstr>
  </property>
  <property fmtid="{D5CDD505-2E9C-101B-9397-08002B2CF9AE}" pid="6" name="Möte">
    <vt:lpwstr>Årsmöte 2021</vt:lpwstr>
  </property>
</Properties>
</file>