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4" r:id="rId5"/>
    <p:sldId id="276" r:id="rId6"/>
    <p:sldId id="277" r:id="rId7"/>
    <p:sldId id="291" r:id="rId8"/>
    <p:sldId id="292" r:id="rId9"/>
    <p:sldId id="293" r:id="rId10"/>
    <p:sldId id="294" r:id="rId11"/>
    <p:sldId id="295" r:id="rId12"/>
    <p:sldId id="300" r:id="rId13"/>
    <p:sldId id="296" r:id="rId14"/>
    <p:sldId id="297" r:id="rId15"/>
    <p:sldId id="298" r:id="rId16"/>
    <p:sldId id="299" r:id="rId17"/>
    <p:sldId id="29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umbnail" id="{6E6E6ECD-356C-4D49-9D22-22C3E7AF66C1}">
          <p14:sldIdLst>
            <p14:sldId id="284"/>
          </p14:sldIdLst>
        </p14:section>
        <p14:section name="Instruktioner" id="{2CE78CED-5BFF-4E73-9F86-7FD6AA461B08}">
          <p14:sldIdLst/>
        </p14:section>
        <p14:section name="Presentation" id="{B972C155-D5BF-46A7-B591-A42909CFC1FA}">
          <p14:sldIdLst>
            <p14:sldId id="276"/>
            <p14:sldId id="277"/>
            <p14:sldId id="291"/>
            <p14:sldId id="292"/>
            <p14:sldId id="293"/>
            <p14:sldId id="294"/>
            <p14:sldId id="295"/>
            <p14:sldId id="300"/>
            <p14:sldId id="296"/>
            <p14:sldId id="297"/>
            <p14:sldId id="298"/>
            <p14:sldId id="29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73" d="100"/>
          <a:sy n="73" d="100"/>
        </p:scale>
        <p:origin x="328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9C0E35-84B6-7F5A-0DF4-954D903BF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9C67742-94E7-A406-2FD2-37F9B6E3C9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5CB1-8D9E-4D39-BD5A-3714F899CBAC}" type="datetimeFigureOut">
              <a:rPr lang="sv-SE" smtClean="0"/>
              <a:t>2024-03-13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A470E6-6438-A282-EB64-049EBCB70A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DED696-253C-AAC0-DB7E-65090849E0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10E5F-6630-4A69-9755-6CD736F11B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90299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9FF5E-32DB-4A63-9882-8F301C111A15}" type="datetimeFigureOut">
              <a:rPr lang="sv-SE" smtClean="0"/>
              <a:t>2024-03-13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BFA82-BD73-4185-B828-63168F0B54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42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0815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597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441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37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915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14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16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396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874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328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72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0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126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492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076643"/>
            <a:ext cx="5737195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3500"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371" y="3761691"/>
            <a:ext cx="5743363" cy="1683433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F4C8F7D-7A28-CB63-79C6-C812735D6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83" y="6030915"/>
            <a:ext cx="2114587" cy="435093"/>
          </a:xfrm>
          <a:prstGeom prst="rect">
            <a:avLst/>
          </a:prstGeom>
        </p:spPr>
      </p:pic>
      <p:sp>
        <p:nvSpPr>
          <p:cNvPr id="10" name="Rektangel: ett hörn rundat 9">
            <a:extLst>
              <a:ext uri="{FF2B5EF4-FFF2-40B4-BE49-F238E27FC236}">
                <a16:creationId xmlns:a16="http://schemas.microsoft.com/office/drawing/2014/main" id="{7E61D836-2BE6-1C11-FBD1-3BB4D68DD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7517606" y="1400174"/>
            <a:ext cx="1422400" cy="2028821"/>
          </a:xfrm>
          <a:prstGeom prst="round1Rect">
            <a:avLst>
              <a:gd name="adj" fmla="val 38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: ett hörn rundat 10">
            <a:extLst>
              <a:ext uri="{FF2B5EF4-FFF2-40B4-BE49-F238E27FC236}">
                <a16:creationId xmlns:a16="http://schemas.microsoft.com/office/drawing/2014/main" id="{D021E843-F0CA-3668-937E-991E96007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80998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Rektangel: ett hörn rundat 20">
            <a:extLst>
              <a:ext uri="{FF2B5EF4-FFF2-40B4-BE49-F238E27FC236}">
                <a16:creationId xmlns:a16="http://schemas.microsoft.com/office/drawing/2014/main" id="{2779E0F7-FC36-DC8B-F70D-E1EB4B431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8940005" y="3428996"/>
            <a:ext cx="1439467" cy="2036754"/>
          </a:xfrm>
          <a:prstGeom prst="round1Rect">
            <a:avLst>
              <a:gd name="adj" fmla="val 373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Rektangel: ett hörn rundat 21">
            <a:extLst>
              <a:ext uri="{FF2B5EF4-FFF2-40B4-BE49-F238E27FC236}">
                <a16:creationId xmlns:a16="http://schemas.microsoft.com/office/drawing/2014/main" id="{9DC97AAD-37E8-82F9-3999-4634B5084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 flipV="1">
            <a:off x="10350074" y="5465756"/>
            <a:ext cx="1419222" cy="1020766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3" name="Rektangel: ett hörn rundat 22">
            <a:extLst>
              <a:ext uri="{FF2B5EF4-FFF2-40B4-BE49-F238E27FC236}">
                <a16:creationId xmlns:a16="http://schemas.microsoft.com/office/drawing/2014/main" id="{262A45B3-FC56-5A48-E32E-99E82C5AB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428997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Rektangel: ett hörn rundat 23">
            <a:extLst>
              <a:ext uri="{FF2B5EF4-FFF2-40B4-BE49-F238E27FC236}">
                <a16:creationId xmlns:a16="http://schemas.microsoft.com/office/drawing/2014/main" id="{5BD28DEE-ADA6-15DB-766D-492D1DE78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4448166"/>
            <a:ext cx="1422400" cy="2038355"/>
          </a:xfrm>
          <a:prstGeom prst="round1Rect">
            <a:avLst>
              <a:gd name="adj" fmla="val 399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Rektangel: ett hörn rundat 24">
            <a:extLst>
              <a:ext uri="{FF2B5EF4-FFF2-40B4-BE49-F238E27FC236}">
                <a16:creationId xmlns:a16="http://schemas.microsoft.com/office/drawing/2014/main" id="{5A1DBF60-A901-55C1-FAE0-9D2BFA62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0379475" y="3428999"/>
            <a:ext cx="1422000" cy="2036754"/>
          </a:xfrm>
          <a:prstGeom prst="round1Rect">
            <a:avLst>
              <a:gd name="adj" fmla="val 38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Rektangel: ett hörn rundat 25">
            <a:extLst>
              <a:ext uri="{FF2B5EF4-FFF2-40B4-BE49-F238E27FC236}">
                <a16:creationId xmlns:a16="http://schemas.microsoft.com/office/drawing/2014/main" id="{21E11914-6E9E-9412-96FA-D0BE87BBB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8936830" y="5465754"/>
            <a:ext cx="1442643" cy="1020767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068474CD-0AF3-5001-F209-6782DA68F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36831" y="380997"/>
            <a:ext cx="2867819" cy="3048000"/>
          </a:xfrm>
          <a:custGeom>
            <a:avLst/>
            <a:gdLst>
              <a:gd name="connsiteX0" fmla="*/ 0 w 2867819"/>
              <a:gd name="connsiteY0" fmla="*/ 0 h 3048000"/>
              <a:gd name="connsiteX1" fmla="*/ 2867819 w 2867819"/>
              <a:gd name="connsiteY1" fmla="*/ 0 h 3048000"/>
              <a:gd name="connsiteX2" fmla="*/ 2867819 w 2867819"/>
              <a:gd name="connsiteY2" fmla="*/ 3048000 h 3048000"/>
              <a:gd name="connsiteX3" fmla="*/ 567857 w 2867819"/>
              <a:gd name="connsiteY3" fmla="*/ 3048000 h 3048000"/>
              <a:gd name="connsiteX4" fmla="*/ 0 w 2867819"/>
              <a:gd name="connsiteY4" fmla="*/ 2480143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19" h="3048000">
                <a:moveTo>
                  <a:pt x="0" y="0"/>
                </a:moveTo>
                <a:lnTo>
                  <a:pt x="2867819" y="0"/>
                </a:lnTo>
                <a:lnTo>
                  <a:pt x="2867819" y="3048000"/>
                </a:lnTo>
                <a:lnTo>
                  <a:pt x="567857" y="3048000"/>
                </a:lnTo>
                <a:cubicBezTo>
                  <a:pt x="254238" y="3048000"/>
                  <a:pt x="0" y="2793762"/>
                  <a:pt x="0" y="24801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0EAE83A-8325-0375-6F9F-906487EE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9ECC-DD52-4BAE-8436-3D4B0CE1438D}" type="datetime1">
              <a:rPr lang="sv-SE" smtClean="0"/>
              <a:t>2024-03-13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810085F-04AE-F66F-8FEC-4C6A1093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795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logo/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ett hörn rundat 4">
            <a:extLst>
              <a:ext uri="{FF2B5EF4-FFF2-40B4-BE49-F238E27FC236}">
                <a16:creationId xmlns:a16="http://schemas.microsoft.com/office/drawing/2014/main" id="{0F7839DA-DC58-9FD4-5DB7-077F9CCA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 flipV="1">
            <a:off x="389466" y="380999"/>
            <a:ext cx="11413068" cy="6099176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645" y="2915466"/>
            <a:ext cx="5643694" cy="1161234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455D0BA-9A24-0B1E-5104-31F55378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71D-D98B-401F-B2CF-6FD4D048E9D2}" type="datetime1">
              <a:rPr lang="sv-SE" smtClean="0"/>
              <a:t>2024-03-13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E6AFD7C-DEA7-9A46-2513-5293C053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987B4-A1C4-C717-553B-70AFEBCBF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410109"/>
            <a:ext cx="8642350" cy="1047750"/>
          </a:xfrm>
        </p:spPr>
        <p:txBody>
          <a:bodyPr/>
          <a:lstStyle/>
          <a:p>
            <a:r>
              <a:rPr lang="sv-SE" noProof="0"/>
              <a:t>Skriv en rubrik för tillgänglighetsanpassning</a:t>
            </a:r>
          </a:p>
        </p:txBody>
      </p:sp>
    </p:spTree>
    <p:extLst>
      <p:ext uri="{BB962C8B-B14F-4D97-AF65-F5344CB8AC3E}">
        <p14:creationId xmlns:p14="http://schemas.microsoft.com/office/powerpoint/2010/main" val="42527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076643"/>
            <a:ext cx="5737196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3500"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372" y="3761691"/>
            <a:ext cx="5737196" cy="1683433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sp>
        <p:nvSpPr>
          <p:cNvPr id="27" name="Platshållare för bild 26">
            <a:extLst>
              <a:ext uri="{FF2B5EF4-FFF2-40B4-BE49-F238E27FC236}">
                <a16:creationId xmlns:a16="http://schemas.microsoft.com/office/drawing/2014/main" id="{B7586333-1D24-C4E6-41D4-F849486C4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6831" y="380998"/>
            <a:ext cx="2867819" cy="3048000"/>
          </a:xfrm>
          <a:custGeom>
            <a:avLst/>
            <a:gdLst>
              <a:gd name="connsiteX0" fmla="*/ 0 w 2867819"/>
              <a:gd name="connsiteY0" fmla="*/ 0 h 3048000"/>
              <a:gd name="connsiteX1" fmla="*/ 2867819 w 2867819"/>
              <a:gd name="connsiteY1" fmla="*/ 0 h 3048000"/>
              <a:gd name="connsiteX2" fmla="*/ 2867819 w 2867819"/>
              <a:gd name="connsiteY2" fmla="*/ 3048000 h 3048000"/>
              <a:gd name="connsiteX3" fmla="*/ 567857 w 2867819"/>
              <a:gd name="connsiteY3" fmla="*/ 3048000 h 3048000"/>
              <a:gd name="connsiteX4" fmla="*/ 0 w 2867819"/>
              <a:gd name="connsiteY4" fmla="*/ 2480143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19" h="3048000">
                <a:moveTo>
                  <a:pt x="0" y="0"/>
                </a:moveTo>
                <a:lnTo>
                  <a:pt x="2867819" y="0"/>
                </a:lnTo>
                <a:lnTo>
                  <a:pt x="2867819" y="3048000"/>
                </a:lnTo>
                <a:lnTo>
                  <a:pt x="567857" y="3048000"/>
                </a:lnTo>
                <a:cubicBezTo>
                  <a:pt x="254238" y="3048000"/>
                  <a:pt x="0" y="2793762"/>
                  <a:pt x="0" y="2480143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28" name="Logo">
            <a:extLst>
              <a:ext uri="{FF2B5EF4-FFF2-40B4-BE49-F238E27FC236}">
                <a16:creationId xmlns:a16="http://schemas.microsoft.com/office/drawing/2014/main" id="{6A0989A0-7A4A-9CD0-D751-D56C294A5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83" y="6030915"/>
            <a:ext cx="2114587" cy="435093"/>
          </a:xfrm>
          <a:prstGeom prst="rect">
            <a:avLst/>
          </a:prstGeom>
        </p:spPr>
      </p:pic>
      <p:sp>
        <p:nvSpPr>
          <p:cNvPr id="12" name="Rektangel: ett hörn rundat 11">
            <a:extLst>
              <a:ext uri="{FF2B5EF4-FFF2-40B4-BE49-F238E27FC236}">
                <a16:creationId xmlns:a16="http://schemas.microsoft.com/office/drawing/2014/main" id="{C20FB8AD-B642-E1E6-AC0D-E4A862F9B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7517606" y="1400174"/>
            <a:ext cx="1422400" cy="2028821"/>
          </a:xfrm>
          <a:prstGeom prst="round1Rect">
            <a:avLst>
              <a:gd name="adj" fmla="val 38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: ett hörn rundat 12">
            <a:extLst>
              <a:ext uri="{FF2B5EF4-FFF2-40B4-BE49-F238E27FC236}">
                <a16:creationId xmlns:a16="http://schemas.microsoft.com/office/drawing/2014/main" id="{B1925CA5-50D6-AB2F-5E1C-EACB82A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80998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: ett hörn rundat 13">
            <a:extLst>
              <a:ext uri="{FF2B5EF4-FFF2-40B4-BE49-F238E27FC236}">
                <a16:creationId xmlns:a16="http://schemas.microsoft.com/office/drawing/2014/main" id="{369C8F7C-E029-246E-DEFE-A2F38501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8940005" y="3428996"/>
            <a:ext cx="1439467" cy="2036754"/>
          </a:xfrm>
          <a:prstGeom prst="round1Rect">
            <a:avLst>
              <a:gd name="adj" fmla="val 373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: ett hörn rundat 14">
            <a:extLst>
              <a:ext uri="{FF2B5EF4-FFF2-40B4-BE49-F238E27FC236}">
                <a16:creationId xmlns:a16="http://schemas.microsoft.com/office/drawing/2014/main" id="{6A1C4870-0798-1888-787F-386EAC4D3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 flipV="1">
            <a:off x="10382253" y="5465755"/>
            <a:ext cx="1419222" cy="1020766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: ett hörn rundat 15">
            <a:extLst>
              <a:ext uri="{FF2B5EF4-FFF2-40B4-BE49-F238E27FC236}">
                <a16:creationId xmlns:a16="http://schemas.microsoft.com/office/drawing/2014/main" id="{FD86D645-4C70-7686-CEDC-C3F7E248E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428997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: ett hörn rundat 16">
            <a:extLst>
              <a:ext uri="{FF2B5EF4-FFF2-40B4-BE49-F238E27FC236}">
                <a16:creationId xmlns:a16="http://schemas.microsoft.com/office/drawing/2014/main" id="{31C76949-D02B-332F-5982-22F450E45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4448166"/>
            <a:ext cx="1422400" cy="2038355"/>
          </a:xfrm>
          <a:prstGeom prst="round1Rect">
            <a:avLst>
              <a:gd name="adj" fmla="val 399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: ett hörn rundat 17">
            <a:extLst>
              <a:ext uri="{FF2B5EF4-FFF2-40B4-BE49-F238E27FC236}">
                <a16:creationId xmlns:a16="http://schemas.microsoft.com/office/drawing/2014/main" id="{322ACDAC-1D12-98AB-7D77-C6C8ED0E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0379475" y="3428999"/>
            <a:ext cx="1422000" cy="2036754"/>
          </a:xfrm>
          <a:prstGeom prst="round1Rect">
            <a:avLst>
              <a:gd name="adj" fmla="val 38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Rektangel: ett hörn rundat 18">
            <a:extLst>
              <a:ext uri="{FF2B5EF4-FFF2-40B4-BE49-F238E27FC236}">
                <a16:creationId xmlns:a16="http://schemas.microsoft.com/office/drawing/2014/main" id="{078779E6-AB64-0FE7-3DCA-5727138EC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8936830" y="5465754"/>
            <a:ext cx="1442643" cy="1020767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A71F2BA-C943-46F6-00FD-63E44941990B}"/>
              </a:ext>
            </a:extLst>
          </p:cNvPr>
          <p:cNvSpPr txBox="1"/>
          <p:nvPr userDrawn="1"/>
        </p:nvSpPr>
        <p:spPr>
          <a:xfrm>
            <a:off x="704895" y="6466008"/>
            <a:ext cx="695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>
                <a:solidFill>
                  <a:schemeClr val="bg1"/>
                </a:solidFill>
              </a:rPr>
              <a:t>TEst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4CBFC51-E299-C1C6-C259-2EC78776D9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49B6E-96DA-4186-8F39-3AB022B7993C}" type="datetime1">
              <a:rPr lang="sv-SE" smtClean="0"/>
              <a:t>2024-03-13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F13055-4269-7909-D2F6-610F622CD5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A9936CC4-BC31-7B4D-38E0-EC836B72C5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2200" y="2113722"/>
            <a:ext cx="8650817" cy="33115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68E8F4-CCAB-9D62-770E-18594C9FC9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1B6ECD-BDF0-7F15-B856-12CA1DBAC0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Rektangel: ett hörn rundat 6">
            <a:extLst>
              <a:ext uri="{FF2B5EF4-FFF2-40B4-BE49-F238E27FC236}">
                <a16:creationId xmlns:a16="http://schemas.microsoft.com/office/drawing/2014/main" id="{73A585E4-AFD9-73B3-6228-5EC2E0056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 flipV="1">
            <a:off x="10371138" y="380999"/>
            <a:ext cx="1433512" cy="1019173"/>
          </a:xfrm>
          <a:prstGeom prst="round1Rect">
            <a:avLst>
              <a:gd name="adj" fmla="val 489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B5372248-D21F-8D52-3DB3-51A7B660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1400173"/>
            <a:ext cx="1433512" cy="2032001"/>
          </a:xfrm>
          <a:prstGeom prst="round1Rect">
            <a:avLst>
              <a:gd name="adj" fmla="val 4026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10FBF7AD-460F-553E-5C7C-F85B1FC5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3439316"/>
            <a:ext cx="1433512" cy="3056098"/>
          </a:xfrm>
          <a:prstGeom prst="round1Rect">
            <a:avLst>
              <a:gd name="adj" fmla="val 40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0BA287CB-7B49-DD6D-11A1-EE0677F3E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 flipV="1">
            <a:off x="389466" y="380999"/>
            <a:ext cx="11413068" cy="6099176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92200" y="1752600"/>
            <a:ext cx="10007600" cy="1614312"/>
          </a:xfrm>
        </p:spPr>
        <p:txBody>
          <a:bodyPr anchor="b"/>
          <a:lstStyle>
            <a:lvl1pPr algn="ctr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1092200" y="3612268"/>
            <a:ext cx="10024267" cy="1500187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för att lägga till underrubrik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BF08389-4E2E-AF65-054E-C982BA7B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3BDF-6C18-456D-B2F3-58DD8CBD1759}" type="datetime1">
              <a:rPr lang="sv-SE" smtClean="0"/>
              <a:t>2024-03-13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A5E5F6E-C97D-A4DC-263A-27783D57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7B3524-D6C4-8016-A0B9-76DB7A408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425716"/>
            <a:ext cx="4995333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5FF0E6C-D325-C355-90B1-214F162C31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2200" y="2113722"/>
            <a:ext cx="5003800" cy="3756990"/>
          </a:xfrm>
          <a:custGeom>
            <a:avLst/>
            <a:gdLst>
              <a:gd name="connsiteX0" fmla="*/ 0 w 4919133"/>
              <a:gd name="connsiteY0" fmla="*/ 0 h 3756990"/>
              <a:gd name="connsiteX1" fmla="*/ 4919133 w 4919133"/>
              <a:gd name="connsiteY1" fmla="*/ 0 h 3756990"/>
              <a:gd name="connsiteX2" fmla="*/ 4919133 w 4919133"/>
              <a:gd name="connsiteY2" fmla="*/ 3756990 h 3756990"/>
              <a:gd name="connsiteX3" fmla="*/ 0 w 4919133"/>
              <a:gd name="connsiteY3" fmla="*/ 3756990 h 37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33" h="3756990">
                <a:moveTo>
                  <a:pt x="0" y="0"/>
                </a:moveTo>
                <a:lnTo>
                  <a:pt x="4919133" y="0"/>
                </a:lnTo>
                <a:lnTo>
                  <a:pt x="4919133" y="3756990"/>
                </a:lnTo>
                <a:lnTo>
                  <a:pt x="0" y="3756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703F1CD-4B7B-907E-729A-4E87F6ADB8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1696" y="380998"/>
            <a:ext cx="5002954" cy="6071396"/>
          </a:xfrm>
          <a:custGeom>
            <a:avLst/>
            <a:gdLst>
              <a:gd name="connsiteX0" fmla="*/ 0 w 5002954"/>
              <a:gd name="connsiteY0" fmla="*/ 0 h 6071396"/>
              <a:gd name="connsiteX1" fmla="*/ 5002954 w 5002954"/>
              <a:gd name="connsiteY1" fmla="*/ 0 h 6071396"/>
              <a:gd name="connsiteX2" fmla="*/ 5002954 w 5002954"/>
              <a:gd name="connsiteY2" fmla="*/ 5059476 h 6071396"/>
              <a:gd name="connsiteX3" fmla="*/ 3991034 w 5002954"/>
              <a:gd name="connsiteY3" fmla="*/ 6071396 h 6071396"/>
              <a:gd name="connsiteX4" fmla="*/ 0 w 5002954"/>
              <a:gd name="connsiteY4" fmla="*/ 6071396 h 607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954" h="6071396">
                <a:moveTo>
                  <a:pt x="0" y="0"/>
                </a:moveTo>
                <a:lnTo>
                  <a:pt x="5002954" y="0"/>
                </a:lnTo>
                <a:lnTo>
                  <a:pt x="5002954" y="5059476"/>
                </a:lnTo>
                <a:cubicBezTo>
                  <a:pt x="5002954" y="5618344"/>
                  <a:pt x="4549902" y="6071396"/>
                  <a:pt x="3991034" y="6071396"/>
                </a:cubicBezTo>
                <a:lnTo>
                  <a:pt x="0" y="6071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5E6907-50BC-FFF4-F6B9-BF2B7373C4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743B6B-FC1D-4E5C-878B-68715B5874CD}" type="datetime1">
              <a:rPr lang="sv-SE" smtClean="0"/>
              <a:t>2024-03-13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1EC206-E47A-5E7F-9581-B76ADE31A8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395" y="1424752"/>
            <a:ext cx="8872205" cy="1047750"/>
          </a:xfrm>
        </p:spPr>
        <p:txBody>
          <a:bodyPr/>
          <a:lstStyle>
            <a:lvl1pPr>
              <a:defRPr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ED91DB15-F1E1-BAE7-F15A-075740D0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 flipV="1">
            <a:off x="10371138" y="380999"/>
            <a:ext cx="1433512" cy="1019173"/>
          </a:xfrm>
          <a:prstGeom prst="round1Rect">
            <a:avLst>
              <a:gd name="adj" fmla="val 489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DDC94793-D876-E072-C4EC-34D17FFA5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1400173"/>
            <a:ext cx="1433512" cy="2032001"/>
          </a:xfrm>
          <a:prstGeom prst="round1Rect">
            <a:avLst>
              <a:gd name="adj" fmla="val 4026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: ett hörn rundat 9">
            <a:extLst>
              <a:ext uri="{FF2B5EF4-FFF2-40B4-BE49-F238E27FC236}">
                <a16:creationId xmlns:a16="http://schemas.microsoft.com/office/drawing/2014/main" id="{ACDB7998-57D8-C839-2FED-BCA4D5257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3439316"/>
            <a:ext cx="1433512" cy="3056098"/>
          </a:xfrm>
          <a:prstGeom prst="round1Rect">
            <a:avLst>
              <a:gd name="adj" fmla="val 40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0629D0-D830-BA3B-8258-4D3944A1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2E9-E70A-41D0-BC52-9CE4D8B0E8A6}" type="datetime1">
              <a:rPr lang="sv-SE" smtClean="0"/>
              <a:t>2024-03-13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1AD9AB-C85B-9888-3B59-C1F8A75F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A959C0A-3CC4-CB74-4993-5594A5630A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9466" y="380999"/>
            <a:ext cx="11413068" cy="6099176"/>
          </a:xfrm>
          <a:custGeom>
            <a:avLst/>
            <a:gdLst>
              <a:gd name="connsiteX0" fmla="*/ 0 w 11413068"/>
              <a:gd name="connsiteY0" fmla="*/ 0 h 6099176"/>
              <a:gd name="connsiteX1" fmla="*/ 11413068 w 11413068"/>
              <a:gd name="connsiteY1" fmla="*/ 0 h 6099176"/>
              <a:gd name="connsiteX2" fmla="*/ 11413068 w 11413068"/>
              <a:gd name="connsiteY2" fmla="*/ 27780 h 6099176"/>
              <a:gd name="connsiteX3" fmla="*/ 11413068 w 11413068"/>
              <a:gd name="connsiteY3" fmla="*/ 5082626 h 6099176"/>
              <a:gd name="connsiteX4" fmla="*/ 11413068 w 11413068"/>
              <a:gd name="connsiteY4" fmla="*/ 5087256 h 6099176"/>
              <a:gd name="connsiteX5" fmla="*/ 10401148 w 11413068"/>
              <a:gd name="connsiteY5" fmla="*/ 6099176 h 6099176"/>
              <a:gd name="connsiteX6" fmla="*/ 10396518 w 11413068"/>
              <a:gd name="connsiteY6" fmla="*/ 6099176 h 6099176"/>
              <a:gd name="connsiteX7" fmla="*/ 0 w 11413068"/>
              <a:gd name="connsiteY7" fmla="*/ 6099176 h 6099176"/>
              <a:gd name="connsiteX8" fmla="*/ 0 w 11413068"/>
              <a:gd name="connsiteY8" fmla="*/ 27780 h 609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3068" h="6099176">
                <a:moveTo>
                  <a:pt x="0" y="0"/>
                </a:moveTo>
                <a:lnTo>
                  <a:pt x="11413068" y="0"/>
                </a:lnTo>
                <a:lnTo>
                  <a:pt x="11413068" y="27780"/>
                </a:lnTo>
                <a:lnTo>
                  <a:pt x="11413068" y="5082626"/>
                </a:lnTo>
                <a:lnTo>
                  <a:pt x="11413068" y="5087256"/>
                </a:lnTo>
                <a:cubicBezTo>
                  <a:pt x="11413068" y="5646124"/>
                  <a:pt x="10960016" y="6099176"/>
                  <a:pt x="10401148" y="6099176"/>
                </a:cubicBezTo>
                <a:lnTo>
                  <a:pt x="10396518" y="6099176"/>
                </a:lnTo>
                <a:lnTo>
                  <a:pt x="0" y="6099176"/>
                </a:lnTo>
                <a:lnTo>
                  <a:pt x="0" y="277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00F903-3478-7793-DE93-655C7E1A3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A4A846-428D-495E-A55C-A66F11C8B8FF}" type="datetime1">
              <a:rPr lang="sv-SE" smtClean="0"/>
              <a:t>2024-03-13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F62D2F-E5FD-F410-EE14-94871D7A62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23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B1CC7E-5066-B2D6-C273-8806FB85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5498-67B0-4A0B-8455-9A803E3F2EDA}" type="datetime1">
              <a:rPr lang="sv-SE" smtClean="0"/>
              <a:t>2024-03-13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B0C1A2-56EF-E81F-53A9-CC77AD52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logo/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646" y="2915466"/>
            <a:ext cx="5643692" cy="1161234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9CA8175-3DF2-53F0-BACA-67AB9A31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57B1-FF3A-4A75-8128-4AFE16604E80}" type="datetime1">
              <a:rPr lang="sv-SE" smtClean="0"/>
              <a:t>2024-03-13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1E6669-4CF8-70B7-0D3D-C4533A8C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3554D-627D-914B-C979-86E23DE8C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301484"/>
            <a:ext cx="8642350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Skriv en rubrik för tillgänglighetsanpassning</a:t>
            </a:r>
          </a:p>
        </p:txBody>
      </p:sp>
    </p:spTree>
    <p:extLst>
      <p:ext uri="{BB962C8B-B14F-4D97-AF65-F5344CB8AC3E}">
        <p14:creationId xmlns:p14="http://schemas.microsoft.com/office/powerpoint/2010/main" val="49240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25716"/>
            <a:ext cx="8642350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250" y="2044700"/>
            <a:ext cx="8642350" cy="3311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Skriv text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94798039-E5C4-7804-7509-501B9DE7B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01363" y="136525"/>
            <a:ext cx="908050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BA77866-C1B2-4993-AE7F-F082A0E998CD}" type="datetime1">
              <a:rPr lang="sv-SE" smtClean="0"/>
              <a:t>2024-03-13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2F44A19D-54A3-346E-3AA1-C94C6D94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466" y="136525"/>
            <a:ext cx="4125383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61" r:id="rId7"/>
    <p:sldLayoutId id="2147483655" r:id="rId8"/>
    <p:sldLayoutId id="2147483659" r:id="rId9"/>
    <p:sldLayoutId id="2147483660" r:id="rId10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30000"/>
        </a:lnSpc>
        <a:spcBef>
          <a:spcPts val="1000"/>
        </a:spcBef>
        <a:buFont typeface="Verdana" panose="020B060403050404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tabLst>
          <a:tab pos="8128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8" orient="horz" pos="164" userDrawn="1">
          <p15:clr>
            <a:srgbClr val="F26B43"/>
          </p15:clr>
        </p15:guide>
        <p15:guide id="13" orient="horz" pos="3793" userDrawn="1">
          <p15:clr>
            <a:srgbClr val="F26B43"/>
          </p15:clr>
        </p15:guide>
        <p15:guide id="14" pos="74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330FB508-892D-2BAC-2239-3D28F351C4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Säker Kvalitet Intensivvård Borås</a:t>
            </a:r>
            <a:br>
              <a:rPr lang="sv-SE" dirty="0"/>
            </a:br>
            <a:r>
              <a:rPr lang="sv-SE" dirty="0"/>
              <a:t>Audit 4-5 april 2023</a:t>
            </a:r>
            <a:br>
              <a:rPr lang="sv-SE" dirty="0"/>
            </a:br>
            <a:endParaRPr lang="sv-SE" dirty="0"/>
          </a:p>
        </p:txBody>
      </p:sp>
      <p:sp>
        <p:nvSpPr>
          <p:cNvPr id="14" name="Underrubrik 13">
            <a:extLst>
              <a:ext uri="{FF2B5EF4-FFF2-40B4-BE49-F238E27FC236}">
                <a16:creationId xmlns:a16="http://schemas.microsoft.com/office/drawing/2014/main" id="{510AC7A5-F388-E05E-5DBD-7BBE22FEE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Uppföljning 30 november 2023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FB9D93-765D-9378-3CDE-482FD868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36A-5A47-45C7-BEAA-C23E1FD1FE5A}" type="datetime1">
              <a:rPr lang="sv-SE" smtClean="0"/>
              <a:t>2024-03-13</a:t>
            </a:fld>
            <a:endParaRPr lang="sv-SE" dirty="0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31C85427-D7BE-65DA-B109-FF8AD498DF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83" y="6030915"/>
            <a:ext cx="2114587" cy="4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50883"/>
            <a:ext cx="8642350" cy="104775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Accesteam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IVA har fått uppdraget att införa Accesteam i syfte att stödja vårdavdelningar i hantering av centrala infarter</a:t>
            </a:r>
          </a:p>
          <a:p>
            <a:r>
              <a:rPr lang="sv-SE" dirty="0"/>
              <a:t>Teamet har varit i drift sedan 1 september och gjort 12 besök på vårdavdelningar</a:t>
            </a:r>
          </a:p>
          <a:p>
            <a:r>
              <a:rPr lang="sv-SE" dirty="0"/>
              <a:t>Resultaten återkopplas till VEC på respektive enhet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707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50883"/>
            <a:ext cx="8642350" cy="104775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Intermediärvårdavdelning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VC för VO har överlämnat utredning om intermediärvårdavdelnings placering</a:t>
            </a:r>
          </a:p>
          <a:p>
            <a:r>
              <a:rPr lang="sv-SE" dirty="0"/>
              <a:t>Beslut tagit om uppstart med </a:t>
            </a:r>
            <a:r>
              <a:rPr lang="sv-SE"/>
              <a:t>stöttning från IVA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87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50883"/>
            <a:ext cx="8642350" cy="104775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Material närmare vårdrum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Förbättringen har tagit en annan utveckling.</a:t>
            </a:r>
          </a:p>
          <a:p>
            <a:r>
              <a:rPr lang="sv-SE" dirty="0"/>
              <a:t>Hygieniska aspekter begränsar antalet av material.</a:t>
            </a:r>
          </a:p>
          <a:p>
            <a:r>
              <a:rPr lang="sv-SE" dirty="0"/>
              <a:t>Olika material har märkts upp om antal på vårdrum</a:t>
            </a:r>
          </a:p>
          <a:p>
            <a:r>
              <a:rPr lang="sv-SE" dirty="0"/>
              <a:t>Mellanlager</a:t>
            </a:r>
          </a:p>
          <a:p>
            <a:r>
              <a:rPr lang="sv-SE" dirty="0"/>
              <a:t>Plocka in för vad som förbrukas under passet, minskar kassation, sparar miljö och ekonomi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846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50883"/>
            <a:ext cx="8642350" cy="104775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Summering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Arbetet innan och efter granskningen har givit avdelningen stor ”knuff” framåt och lagt oss på en högre lägsta nivå</a:t>
            </a:r>
          </a:p>
          <a:p>
            <a:r>
              <a:rPr lang="sv-SE" dirty="0"/>
              <a:t>Givit oss stolthet</a:t>
            </a:r>
          </a:p>
          <a:p>
            <a:r>
              <a:rPr lang="sv-SE" dirty="0"/>
              <a:t>Givit oss kunskap</a:t>
            </a:r>
          </a:p>
          <a:p>
            <a:r>
              <a:rPr lang="sv-SE" dirty="0"/>
              <a:t>Mer nyfikenhet</a:t>
            </a:r>
          </a:p>
          <a:p>
            <a:r>
              <a:rPr lang="sv-SE"/>
              <a:t>Stort Tack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00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0D3025-C9FB-1672-95A2-D199E252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C1AE-12BE-46AC-9A20-CE9C845E4E47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127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20216728-80B6-529A-48C8-0D7B66138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000" dirty="0"/>
              <a:t>Vi vill Tacka för en trevlig, lärorik och uppskattad granskning av vår verksamhet som genomfördes av ett granskningsteam från SIR</a:t>
            </a: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  <p:sp>
        <p:nvSpPr>
          <p:cNvPr id="13" name="Underrubrik 12">
            <a:extLst>
              <a:ext uri="{FF2B5EF4-FFF2-40B4-BE49-F238E27FC236}">
                <a16:creationId xmlns:a16="http://schemas.microsoft.com/office/drawing/2014/main" id="{CFFD01B9-2FC4-5050-C31F-8AEB6A2BB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Granskningen gav positiv energi som återfanns i hela medarbetargruppen!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67E4D16B-7C66-7978-9E80-A4652FBF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212E419-F67C-291D-81F6-F9DA98760C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5A8FCE-3AC7-4034-B459-9C55ED8D5E8F}" type="datetime1">
              <a:rPr lang="sv-SE" smtClean="0"/>
              <a:t>2024-03-13</a:t>
            </a:fld>
            <a:endParaRPr lang="sv-SE" dirty="0"/>
          </a:p>
        </p:txBody>
      </p:sp>
      <p:pic>
        <p:nvPicPr>
          <p:cNvPr id="4" name="Logo" descr="Logo: Västra Götalandsregionen">
            <a:extLst>
              <a:ext uri="{FF2B5EF4-FFF2-40B4-BE49-F238E27FC236}">
                <a16:creationId xmlns:a16="http://schemas.microsoft.com/office/drawing/2014/main" id="{5ABB1517-FC5F-F880-BA83-77C1476031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234" y="6030915"/>
            <a:ext cx="2147886" cy="4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1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Ledningen för intensivvården enades om</a:t>
            </a:r>
            <a:br>
              <a:rPr lang="sv-SE" dirty="0"/>
            </a:br>
            <a:r>
              <a:rPr lang="sv-SE" dirty="0"/>
              <a:t>uppföljning inom områdena 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Utveckla ett mer systematiskt datadrivet arbetssätt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Stärka teamarbetet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Översyn av styrdokument rörande mindre barn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fram en plan för scenarioträning inriktad mot barn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Tillgodose tillgängligheten styrdokument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Inrättande av </a:t>
            </a:r>
            <a:r>
              <a:rPr lang="sv-SE" dirty="0" err="1"/>
              <a:t>Accessteam</a:t>
            </a: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9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Ledningen för intensivvården enades om</a:t>
            </a:r>
            <a:br>
              <a:rPr lang="sv-SE" dirty="0"/>
            </a:br>
            <a:r>
              <a:rPr lang="sv-SE" dirty="0"/>
              <a:t>uppföljning inom områdena, fortsättning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7. Driva  frågan om intermediärvårdavdelning</a:t>
            </a:r>
          </a:p>
          <a:p>
            <a:pPr marL="0" indent="0">
              <a:buNone/>
            </a:pPr>
            <a:r>
              <a:rPr lang="sv-SE" dirty="0"/>
              <a:t>8. Se över arbetssätt och placeringar för material som används på vårdrum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414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Systematiskt datadrivet arbetssätt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För att nå korrekta och valida data direkt vid inrapportering till SIR har Följande åtgärder vidtagits</a:t>
            </a:r>
          </a:p>
          <a:p>
            <a:r>
              <a:rPr lang="sv-SE" dirty="0"/>
              <a:t>Utbildning till PAS-IVA grupp</a:t>
            </a:r>
          </a:p>
          <a:p>
            <a:r>
              <a:rPr lang="sv-SE" dirty="0"/>
              <a:t>Medverkat på digitala forum för rapportering av omvårdnadsvariabler </a:t>
            </a:r>
          </a:p>
          <a:p>
            <a:r>
              <a:rPr lang="sv-SE" dirty="0"/>
              <a:t>Fortsatta Workshops för att nå fullständig rapportering inom två år</a:t>
            </a:r>
          </a:p>
          <a:p>
            <a:pPr marL="0" indent="0">
              <a:buNone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205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Stärka teamarbetet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Rondrutinen vidareutvecklas med ett avsnitt om daglig styrning. Som innebär:</a:t>
            </a:r>
          </a:p>
          <a:p>
            <a:r>
              <a:rPr lang="sv-SE" dirty="0"/>
              <a:t>Bedside rond</a:t>
            </a:r>
          </a:p>
          <a:p>
            <a:r>
              <a:rPr lang="sv-SE" dirty="0"/>
              <a:t>Tavelmöte med dagens mål och aktiviteter, alla som kan</a:t>
            </a:r>
          </a:p>
          <a:p>
            <a:pPr marL="0" indent="0">
              <a:buNone/>
            </a:pPr>
            <a:r>
              <a:rPr lang="sv-SE" dirty="0"/>
              <a:t>   medverkar</a:t>
            </a:r>
          </a:p>
          <a:p>
            <a:r>
              <a:rPr lang="sv-SE" dirty="0"/>
              <a:t>PUD</a:t>
            </a:r>
          </a:p>
          <a:p>
            <a:r>
              <a:rPr lang="sv-SE" dirty="0"/>
              <a:t>SOL återkopplar om utfallet till arbetsledare </a:t>
            </a:r>
          </a:p>
          <a:p>
            <a:pPr marL="0" indent="0">
              <a:buNone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355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Översyn av styrdokument rörande mindre barn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Styrdokument som beskriver hur vi hanterar små barn &gt; 2 mån/&lt;5 kg mellan IVA /NEO</a:t>
            </a:r>
          </a:p>
          <a:p>
            <a:r>
              <a:rPr lang="sv-SE" dirty="0"/>
              <a:t>Hur vi hanterar luftvägarna beträffande högflöde och intubation</a:t>
            </a:r>
          </a:p>
          <a:p>
            <a:r>
              <a:rPr lang="sv-SE" dirty="0"/>
              <a:t>Läkemedelsdoser för barn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071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50883"/>
            <a:ext cx="8642350" cy="104775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Plan för scenarioträning inriktad mot barn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Metod för scenarioträning har tagits fram  och varit i bruk sedan 1 september</a:t>
            </a:r>
          </a:p>
          <a:p>
            <a:r>
              <a:rPr lang="sv-SE" dirty="0"/>
              <a:t>Team om 5-10 personer inkl läkare har tränat vid sju tillfällen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393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50883"/>
            <a:ext cx="8642350" cy="104775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Tillgodose tillgängligheten för styrdokument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Lathundar på tillvägagångsätt att söka efter styrdokument</a:t>
            </a:r>
          </a:p>
          <a:p>
            <a:pPr marL="0" indent="0">
              <a:buNone/>
            </a:pPr>
            <a:r>
              <a:rPr lang="sv-SE" dirty="0"/>
              <a:t>   är placerade vid arbetsstationer och expeditioner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2024-03-13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6150652"/>
      </p:ext>
    </p:extLst>
  </p:cSld>
  <p:clrMapOvr>
    <a:masterClrMapping/>
  </p:clrMapOvr>
</p:sld>
</file>

<file path=ppt/theme/theme1.xml><?xml version="1.0" encoding="utf-8"?>
<a:theme xmlns:a="http://schemas.openxmlformats.org/drawingml/2006/main" name="VGR">
  <a:themeElements>
    <a:clrScheme name="VGR | Sjukvård | Färger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005B89"/>
      </a:accent1>
      <a:accent2>
        <a:srgbClr val="1A9FB3"/>
      </a:accent2>
      <a:accent3>
        <a:srgbClr val="ED5F8C"/>
      </a:accent3>
      <a:accent4>
        <a:srgbClr val="A1887F"/>
      </a:accent4>
      <a:accent5>
        <a:srgbClr val="43A447"/>
      </a:accent5>
      <a:accent6>
        <a:srgbClr val="9575CD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>
      <a:srgbClr val="FFC107"/>
    </a:custClr>
    <a:custClr>
      <a:srgbClr val="CCDB49"/>
    </a:custClr>
    <a:custClr>
      <a:srgbClr val="FD5930"/>
    </a:custClr>
    <a:custClr>
      <a:srgbClr val="FFECB3"/>
    </a:custClr>
    <a:custClr>
      <a:srgbClr val="F7BBD0"/>
    </a:custClr>
    <a:custClr>
      <a:srgbClr val="D1C4E9"/>
    </a:custClr>
    <a:custClr>
      <a:srgbClr val="EFF4C6"/>
    </a:custClr>
    <a:custClr>
      <a:srgbClr val="C0EEC2"/>
    </a:custClr>
    <a:custClr>
      <a:srgbClr val="FECCBF"/>
    </a:custClr>
    <a:custClr>
      <a:srgbClr val="B3EBF2"/>
    </a:custClr>
    <a:custClr>
      <a:srgbClr val="E7E1DF"/>
    </a:custClr>
  </a:custClrLst>
  <a:extLst>
    <a:ext uri="{05A4C25C-085E-4340-85A3-A5531E510DB2}">
      <thm15:themeFamily xmlns:thm15="http://schemas.microsoft.com/office/thememl/2012/main" name="Säker kvalitet IVA uppföljning" id="{D2354473-47B0-449C-8002-8DD30F393C8D}" vid="{43DD4E12-1D2B-43DC-B5CF-F5865DCAFDFC}"/>
    </a:ext>
  </a:extLst>
</a:theme>
</file>

<file path=ppt/theme/theme2.xml><?xml version="1.0" encoding="utf-8"?>
<a:theme xmlns:a="http://schemas.openxmlformats.org/drawingml/2006/main" name="Office-tema">
  <a:themeElements>
    <a:clrScheme name="VGR | Sjukvård | Färger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005B89"/>
      </a:accent1>
      <a:accent2>
        <a:srgbClr val="1A9FB3"/>
      </a:accent2>
      <a:accent3>
        <a:srgbClr val="EE6492"/>
      </a:accent3>
      <a:accent4>
        <a:srgbClr val="A1887F"/>
      </a:accent4>
      <a:accent5>
        <a:srgbClr val="43A447"/>
      </a:accent5>
      <a:accent6>
        <a:srgbClr val="9575CD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VGR | Sjukvård | Färger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005B89"/>
      </a:accent1>
      <a:accent2>
        <a:srgbClr val="1A9FB3"/>
      </a:accent2>
      <a:accent3>
        <a:srgbClr val="EE6492"/>
      </a:accent3>
      <a:accent4>
        <a:srgbClr val="A1887F"/>
      </a:accent4>
      <a:accent5>
        <a:srgbClr val="43A447"/>
      </a:accent5>
      <a:accent6>
        <a:srgbClr val="9575CD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28721-e62d-40de-ad41-467b65f70b13" xsi:nil="true"/>
    <lcf76f155ced4ddcb4097134ff3c332f xmlns="6d9119b2-663e-4b94-8c7a-fe427c8458f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F174FDE506BA4C84CCA2FD85E73DD2" ma:contentTypeVersion="16" ma:contentTypeDescription="Skapa ett nytt dokument." ma:contentTypeScope="" ma:versionID="4a3219cf0d5cfa1729c4ffb1e6ac1dc8">
  <xsd:schema xmlns:xsd="http://www.w3.org/2001/XMLSchema" xmlns:xs="http://www.w3.org/2001/XMLSchema" xmlns:p="http://schemas.microsoft.com/office/2006/metadata/properties" xmlns:ns2="6d9119b2-663e-4b94-8c7a-fe427c8458fc" xmlns:ns3="56528721-e62d-40de-ad41-467b65f70b13" targetNamespace="http://schemas.microsoft.com/office/2006/metadata/properties" ma:root="true" ma:fieldsID="0a692829045c373318d8c487ae97d532" ns2:_="" ns3:_="">
    <xsd:import namespace="6d9119b2-663e-4b94-8c7a-fe427c8458fc"/>
    <xsd:import namespace="56528721-e62d-40de-ad41-467b65f70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119b2-663e-4b94-8c7a-fe427c845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0caed183-5bc8-4450-8760-ceb26995d8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28721-e62d-40de-ad41-467b65f70b1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5435360-a9cd-4937-af7a-944142433350}" ma:internalName="TaxCatchAll" ma:showField="CatchAllData" ma:web="56528721-e62d-40de-ad41-467b65f70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4552c23f-a756-462f-8287-3ff35245ed68"/>
    <ds:schemaRef ds:uri="http://purl.org/dc/terms/"/>
    <ds:schemaRef ds:uri="http://www.w3.org/XML/1998/namespace"/>
    <ds:schemaRef ds:uri="http://schemas.microsoft.com/office/2006/documentManagement/types"/>
    <ds:schemaRef ds:uri="13629074-b2d6-499e-8a64-2c1c4b0ea8bb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e1bc776-7e7e-4710-adbc-7e49eca87413"/>
    <ds:schemaRef ds:uri="597d7713-8a3d-4bd2-ae30-edced55b2c1b"/>
    <ds:schemaRef ds:uri="http://purl.org/dc/dcmitype/"/>
    <ds:schemaRef ds:uri="56528721-e62d-40de-ad41-467b65f70b13"/>
    <ds:schemaRef ds:uri="6d9119b2-663e-4b94-8c7a-fe427c8458fc"/>
  </ds:schemaRefs>
</ds:datastoreItem>
</file>

<file path=customXml/itemProps3.xml><?xml version="1.0" encoding="utf-8"?>
<ds:datastoreItem xmlns:ds="http://schemas.openxmlformats.org/officeDocument/2006/customXml" ds:itemID="{40DB68AD-8954-4309-89CC-EBAAF30CEA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119b2-663e-4b94-8c7a-fe427c8458fc"/>
    <ds:schemaRef ds:uri="56528721-e62d-40de-ad41-467b65f70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Säker kvalitet IVA uppföljning Borås</Template>
  <TotalTime>1</TotalTime>
  <Words>471</Words>
  <Application>Microsoft Office PowerPoint</Application>
  <PresentationFormat>Bredbild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Verdana</vt:lpstr>
      <vt:lpstr>VGR</vt:lpstr>
      <vt:lpstr>Säker Kvalitet Intensivvård Borås Audit 4-5 april 2023 </vt:lpstr>
      <vt:lpstr>Vi vill Tacka för en trevlig, lärorik och uppskattad granskning av vår verksamhet som genomfördes av ett granskningsteam från SIR    </vt:lpstr>
      <vt:lpstr>Ledningen för intensivvården enades om uppföljning inom områdena </vt:lpstr>
      <vt:lpstr>Ledningen för intensivvården enades om uppföljning inom områdena, fortsättning</vt:lpstr>
      <vt:lpstr>Systematiskt datadrivet arbetssätt</vt:lpstr>
      <vt:lpstr>Stärka teamarbetet</vt:lpstr>
      <vt:lpstr>    Översyn av styrdokument rörande mindre barn</vt:lpstr>
      <vt:lpstr>    Plan för scenarioträning inriktad mot barn</vt:lpstr>
      <vt:lpstr>    Tillgodose tillgängligheten för styrdokument</vt:lpstr>
      <vt:lpstr>    Accesteam</vt:lpstr>
      <vt:lpstr>    Intermediärvårdavdelning</vt:lpstr>
      <vt:lpstr>    Material närmare vårdrum</vt:lpstr>
      <vt:lpstr>    Summering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Säker Kvalitet Intensivvård Borås Audit 4-5 april 2023 </dc:title>
  <dc:creator>Frida  Lundin</dc:creator>
  <cp:keywords/>
  <cp:lastModifiedBy>Frida  Lundin</cp:lastModifiedBy>
  <cp:revision>1</cp:revision>
  <dcterms:created xsi:type="dcterms:W3CDTF">2024-03-13T12:36:19Z</dcterms:created>
  <dcterms:modified xsi:type="dcterms:W3CDTF">2024-03-13T12:38:00Z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0x010100D0F174FDE506BA4C84CCA2FD85E73DD2</vt:lpwstr>
  </property>
  <property fmtid="{D5CDD505-2E9C-101B-9397-08002B2CF9AE}" pid="3" name="Order">
    <vt:r8>32000</vt:r8>
  </property>
  <property fmtid="{D5CDD505-2E9C-101B-9397-08002B2CF9AE}" pid="4" name="MediaServiceImageTags">
    <vt:lpwstr/>
  </property>
  <property fmtid="{D5CDD505-2E9C-101B-9397-08002B2CF9AE}" pid="5" name="_dlc_DocIdItemGuid">
    <vt:lpwstr>a7e495a0-54fa-4d6e-84bd-b80531503aae</vt:lpwstr>
  </property>
  <property fmtid="{D5CDD505-2E9C-101B-9397-08002B2CF9AE}" pid="6" name="VGR_AmnesIndelning">
    <vt:lpwstr/>
  </property>
  <property fmtid="{D5CDD505-2E9C-101B-9397-08002B2CF9AE}" pid="7" name="TaxKeyword">
    <vt:lpwstr/>
  </property>
  <property fmtid="{D5CDD505-2E9C-101B-9397-08002B2CF9AE}" pid="8" name="VGR_SkapatEnhet">
    <vt:lpwstr>1;#Anestesiklinik|7f0e5a9f-ea85-492a-9435-0c6072d7a68d</vt:lpwstr>
  </property>
  <property fmtid="{D5CDD505-2E9C-101B-9397-08002B2CF9AE}" pid="9" name="VGR_UpprattadForEnheter">
    <vt:lpwstr>1;#Anestesiklinik|7f0e5a9f-ea85-492a-9435-0c6072d7a68d</vt:lpwstr>
  </property>
  <property fmtid="{D5CDD505-2E9C-101B-9397-08002B2CF9AE}" pid="10" name="VGR_Lagparagraf">
    <vt:lpwstr/>
  </property>
  <property fmtid="{D5CDD505-2E9C-101B-9397-08002B2CF9AE}" pid="11" name="Handlingstyp_SAS">
    <vt:lpwstr>4;#Presentationsbilder av tillfällig eller ringa betydelse|ad69b937-2e36-45f5-9960-ba4de655852b</vt:lpwstr>
  </property>
</Properties>
</file>