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5.xml" ContentType="application/vnd.openxmlformats-officedocument.theme+xml"/>
  <Override PartName="/ppt/slideLayouts/slideLayout2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4"/>
    <p:sldMasterId id="2147483737" r:id="rId5"/>
    <p:sldMasterId id="2147483731" r:id="rId6"/>
    <p:sldMasterId id="2147483734" r:id="rId7"/>
    <p:sldMasterId id="2147483660" r:id="rId8"/>
    <p:sldMasterId id="2147483648" r:id="rId9"/>
  </p:sldMasterIdLst>
  <p:notesMasterIdLst>
    <p:notesMasterId r:id="rId51"/>
  </p:notesMasterIdLst>
  <p:handoutMasterIdLst>
    <p:handoutMasterId r:id="rId52"/>
  </p:handout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90" r:id="rId44"/>
    <p:sldId id="291" r:id="rId45"/>
    <p:sldId id="292" r:id="rId46"/>
    <p:sldId id="293" r:id="rId47"/>
    <p:sldId id="294" r:id="rId48"/>
    <p:sldId id="295" r:id="rId49"/>
    <p:sldId id="296" r:id="rId50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6D470-2A1A-43C7-A5AD-E143C155C793}" v="2" dt="2024-05-22T14:32:44.3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tableStyles" Target="tableStyles.xml"/><Relationship Id="rId8" Type="http://schemas.openxmlformats.org/officeDocument/2006/relationships/slideMaster" Target="slideMasters/slideMaster5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microsoft.com/office/2015/10/relationships/revisionInfo" Target="revisionInfo.xml"/><Relationship Id="rId10" Type="http://schemas.openxmlformats.org/officeDocument/2006/relationships/slide" Target="slides/slide1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FF347-7EDC-424B-A26B-EA8B7B550B5F}" type="datetime1">
              <a:rPr lang="sv-SE" smtClean="0"/>
              <a:t>2024-05-22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/>
              <a:t>Svenska Intensivvårdsregistret - SIR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371F4-45F9-4FD1-899E-B72F87D38D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492742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E6FB02-6254-4D94-B255-F8773B6D6876}" type="datetime1">
              <a:rPr lang="sv-SE" smtClean="0"/>
              <a:t>2024-05-22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1B963E-BACC-4395-95FB-30B9A1513A4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8367953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B963E-BACC-4395-95FB-30B9A1513A43}" type="slidenum">
              <a:rPr lang="sv-SE" altLang="sv-SE" smtClean="0"/>
              <a:pPr/>
              <a:t>1</a:t>
            </a:fld>
            <a:endParaRPr lang="sv-SE" alt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0101E957-E2DC-4703-AF15-4F39981CE2FC}" type="datetime1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841037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835" indent="-285706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822" indent="-228564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952" indent="-228564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081" indent="-228564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210" indent="-2285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339" indent="-2285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8468" indent="-2285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598" indent="-2285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err="1">
                <a:solidFill>
                  <a:prstClr val="black"/>
                </a:solidFill>
                <a:latin typeface="Times New Roman" pitchFamily="18" charset="0"/>
              </a:rPr>
              <a:t>Svenska</a:t>
            </a:r>
            <a:r>
              <a:rPr lang="en-US" sz="1200">
                <a:solidFill>
                  <a:prstClr val="black"/>
                </a:solidFill>
                <a:latin typeface="Times New Roman" pitchFamily="18" charset="0"/>
              </a:rPr>
              <a:t> IntensivvårdsregistretSvenska Intensivvårdsregistret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835" indent="-285706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822" indent="-228564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952" indent="-228564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081" indent="-228564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210" indent="-2285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339" indent="-2285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8468" indent="-2285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598" indent="-2285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6E879C-2162-4D1E-999B-D1482B56E440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1988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9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/>
          </a:p>
        </p:txBody>
      </p:sp>
      <p:sp>
        <p:nvSpPr>
          <p:cNvPr id="41990" name="Platshållare för bildnumm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2" rIns="91426" bIns="45712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60D94FC8-6A57-427A-AFEA-1EB3BBE3FFC4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1991" name="Platshållare för sidfot 4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2" rIns="91426" bIns="45712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Times New Roman" pitchFamily="18" charset="0"/>
              </a:rPr>
              <a:t>Svenska Intensivvårdsregistret</a:t>
            </a:r>
          </a:p>
        </p:txBody>
      </p:sp>
    </p:spTree>
    <p:extLst>
      <p:ext uri="{BB962C8B-B14F-4D97-AF65-F5344CB8AC3E}">
        <p14:creationId xmlns:p14="http://schemas.microsoft.com/office/powerpoint/2010/main" val="4013125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38F2F2A8-4333-4982-A173-C0D061FC422A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17D6E-3C73-42F1-A5B8-1DDA91A2E0CE}" type="slidenum">
              <a:rPr lang="sv-SE" altLang="sv-SE" smtClean="0"/>
              <a:pPr/>
              <a:t>20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907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7CBAB1-E17C-406A-B08A-30647C384589}" type="datetime1">
              <a:rPr lang="sv-SE" smtClean="0"/>
              <a:t>2024-05-22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2DB25-00C5-4A61-A0E0-7BE80FAE94CB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84580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94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10210169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1376454" cy="452596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9C8A7-00D3-4F58-ABAB-96051C220914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91BDD-08DA-42A4-9B1B-D434A442F9C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6364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1556793"/>
            <a:ext cx="2743200" cy="456937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556793"/>
            <a:ext cx="8026400" cy="456937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415C4-0D02-4CE2-9BC6-5C000BC45B64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704DD-673E-4A0F-8413-1C836C12B07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48243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27E59-DB50-44FD-87AD-798E728E8701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1B935-7628-4A5B-A253-7265654F466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33470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CC5D0-79DA-4538-93AA-BC81F4BE60F6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733BE-477A-4733-AE52-A868A021706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36179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9D67-BC43-4427-B6FE-E87484B7D79A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7DF6D-34CE-4F37-A53C-A39D3B7734D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80760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EB70-4B18-44CE-81FD-EF904A3728A4}" type="datetime1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AB371-ED11-4397-BD43-5209E244682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21479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5CCE-199C-459E-A212-A51BACF173A1}" type="datetime1">
              <a:rPr lang="sv-SE" smtClean="0"/>
              <a:t>2024-05-22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D7B9-453B-4C4E-BA62-5BA6EAFB056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75924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D153A-42C3-418A-BA8D-6D814DFC9BC2}" type="datetime1">
              <a:rPr lang="sv-SE" smtClean="0"/>
              <a:t>2024-05-22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C4C73-BE32-4DA7-B00B-54B3E4E0437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20343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71316-578D-47ED-94C6-823EE4FEC41A}" type="datetime1">
              <a:rPr lang="sv-SE" smtClean="0"/>
              <a:t>2024-05-22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6B004-1517-424C-AEEE-F1278F5F5DB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74525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3" y="1412776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1412777"/>
            <a:ext cx="6815667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2636913"/>
            <a:ext cx="4011084" cy="34892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AA15-F9FC-4B56-A982-A854D7EEB5A0}" type="datetime1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33155-0E2C-4182-A15D-9BDDA77FC97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202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3352" y="100013"/>
            <a:ext cx="11593287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131A90-2E00-48C5-BBDD-AD39C4F136E9}" type="datetime1">
              <a:rPr lang="sv-SE" smtClean="0"/>
              <a:t>2024-05-22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8F93-925F-4934-B191-201E268138DF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36028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F822A-02FB-44EA-A128-AEE0A1DBC53B}" type="datetime1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F9047-5B86-485C-B912-18448A0279F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16853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BD9F0-E9D6-45F3-BD00-731426A5382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61986-3983-4852-9674-6FB2C4D21EA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08640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775520" y="274639"/>
            <a:ext cx="686048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8CCC4-4F30-4CC3-ACD7-5CBEA9228BDF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C0AFA-2160-446E-9000-9554E4F400E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97818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360281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070A23-BA25-492C-A904-4A7F9F1ADB03}" type="datetime1">
              <a:rPr lang="sv-SE" smtClean="0"/>
              <a:t>2024-05-22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2DB25-00C5-4A61-A0E0-7BE80FAE94CB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84580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9497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35362" y="100013"/>
            <a:ext cx="11644973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6A8E-2AD9-4F9B-BB67-EC48DBFA0A96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4F26E-0FA9-4207-9C65-FBF0A6D8067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50792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1" y="23813"/>
            <a:ext cx="15896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193BA0-C0DE-452D-8E4A-23B0BEB399B4}" type="datetime1">
              <a:rPr lang="sv-SE" smtClean="0"/>
              <a:t>2024-05-22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98489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E5A2C-28E6-43A8-9F05-2613DD109C87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1E52-CAEE-44A1-97AC-D93068E29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932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6AFBB-9CAA-4300-B6E2-C3EC8F305D25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75E18-A389-43EE-AB46-E47CAAE5A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132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CCF4-B177-4090-811A-089A6915758D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ACDE-DC1B-46E8-A801-0B7DF9D44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334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2383D-AF43-45D7-B676-BC9D7F760E39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37D77-0514-4624-9860-BC3ED5BAA8E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501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39F22-E2FF-42CC-AE6F-CD259E1EA012}" type="datetime1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2D907-FE80-445C-830A-3F9B40E9465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0698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0AF63-4993-489D-B9C6-B9742260FD64}" type="datetime1">
              <a:rPr lang="sv-SE" smtClean="0"/>
              <a:t>2024-05-22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96353-5D62-4F38-A324-F8D760C5880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7855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AA2AD-99EB-4F89-AEC3-47E386BECEB1}" type="datetime1">
              <a:rPr lang="sv-SE" smtClean="0"/>
              <a:t>2024-05-22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A2369-29A2-4DFF-8797-3B3E9D8C73F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2038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10F80-1601-4270-ACEA-5B60D9883B43}" type="datetime1">
              <a:rPr lang="sv-SE" smtClean="0"/>
              <a:t>2024-05-22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568E9-1E75-42D2-8750-2E3E2E5D13D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5692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3" y="1484784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2708921"/>
            <a:ext cx="4011084" cy="3417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C7C1E-7B06-4145-9B0C-A3BF2EB9B194}" type="datetime1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F196-301D-46D8-B699-BE970B6293E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6744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1556792"/>
            <a:ext cx="7315200" cy="317078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EB81C-5769-470E-8E5F-8BE9C9269889}" type="datetime1">
              <a:rPr lang="sv-SE" smtClean="0"/>
              <a:t>2024-05-22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222FC-D5E2-43FE-8268-E3A116454B2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385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775885" y="100013"/>
            <a:ext cx="10204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E4C55F-B37C-44F6-9252-AD8F13AA5E36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1D8F93-925F-4934-B191-201E268138DF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Bildobjekt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00013"/>
            <a:ext cx="1193294" cy="11247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871133" y="274638"/>
            <a:ext cx="97112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051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1378F8-7A6D-4AA0-B5E0-B8D14BD866F9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7993417-C944-46B6-A721-88D349038B56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16632"/>
            <a:ext cx="1204724" cy="10401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775885" y="100013"/>
            <a:ext cx="10204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D45F41-990F-44BA-BFEE-34810C853BB9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1D8F93-925F-4934-B191-201E268138DF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00013"/>
            <a:ext cx="1193294" cy="11247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2" r:id="rId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775885" y="100013"/>
            <a:ext cx="10204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643719-6DE3-4133-9277-496DFFC87AC2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91F8899-4DBD-4852-9576-01D3BCF7C891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Bildobjekt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1" y="23813"/>
            <a:ext cx="15896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17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Bildobjekt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737784" y="98425"/>
            <a:ext cx="99462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28676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2008A0-CD9D-4F58-9F0C-84CBEE09D46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4C5A64-7BEA-4B84-B044-9C525E22B2B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28680" name="Bildobjekt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51" y="-9525"/>
            <a:ext cx="1591733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01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DCCF4-B177-4090-811A-089A6915758D}" type="datetimeFigureOut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FACDE-DC1B-46E8-A801-0B7DF9D447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061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kunskapsstyrningvard.se/download/18.737db4ca18beb83818011c4/1700474047550/Intermediarvard-vagledning.pdf" TargetMode="Externa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27B272-3B75-7585-8594-0F1EED79C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 wrap="square" anchor="ctr">
            <a:normAutofit/>
          </a:bodyPr>
          <a:lstStyle/>
          <a:p>
            <a:r>
              <a:rPr lang="sv-SE"/>
              <a:t>Webinarium 2024-05-22</a:t>
            </a:r>
          </a:p>
        </p:txBody>
      </p:sp>
      <p:pic>
        <p:nvPicPr>
          <p:cNvPr id="7" name="Bildobjekt 6" descr="En bild som visar skärmbild, vinter, utomhus&#10;&#10;Automatiskt genererad beskrivning">
            <a:extLst>
              <a:ext uri="{FF2B5EF4-FFF2-40B4-BE49-F238E27FC236}">
                <a16:creationId xmlns:a16="http://schemas.microsoft.com/office/drawing/2014/main" id="{A94A94C3-C710-70F6-07A9-5A211470477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3" r="5589" b="-1"/>
          <a:stretch/>
        </p:blipFill>
        <p:spPr>
          <a:xfrm>
            <a:off x="609600" y="1600201"/>
            <a:ext cx="5384800" cy="4525963"/>
          </a:xfrm>
          <a:prstGeom prst="rect">
            <a:avLst/>
          </a:prstGeom>
          <a:noFill/>
        </p:spPr>
      </p:pic>
      <p:sp>
        <p:nvSpPr>
          <p:cNvPr id="4099" name="Underrubrik 2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 wrap="square" anchor="t">
            <a:norm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2600"/>
              <a:t>Registreringen av vårdtyp - hur skapar vi jämförbar och så rättvisande  utdata som möjligt? </a:t>
            </a:r>
            <a:r>
              <a:rPr lang="sv-SE" altLang="sv-SE" sz="2400"/>
              <a:t>Pär Lindgren, Lars Engerström</a:t>
            </a:r>
            <a:br>
              <a:rPr lang="sv-SE" altLang="sv-SE" sz="2600"/>
            </a:br>
            <a:endParaRPr lang="sv-SE" altLang="sv-SE" sz="260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2600"/>
              <a:t>Inrapporteringen av IMA-data – hur går det? </a:t>
            </a:r>
            <a:br>
              <a:rPr lang="sv-SE" altLang="sv-SE" sz="2600"/>
            </a:br>
            <a:r>
              <a:rPr lang="sv-SE" altLang="sv-SE" sz="2400"/>
              <a:t>Ritva Kiiski Berggren</a:t>
            </a:r>
            <a:br>
              <a:rPr lang="sv-SE" altLang="sv-SE" sz="2600"/>
            </a:br>
            <a:endParaRPr lang="sv-SE" altLang="sv-SE" sz="260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2600"/>
              <a:t>Revisionen av SIR:s kvalitetsindikatorer. </a:t>
            </a:r>
            <a:br>
              <a:rPr lang="sv-SE" altLang="sv-SE" sz="2600"/>
            </a:br>
            <a:r>
              <a:rPr lang="sv-SE" altLang="sv-SE" sz="2400"/>
              <a:t>Johnny Hillgren</a:t>
            </a:r>
            <a:endParaRPr lang="sv-SE" altLang="sv-SE" sz="2600"/>
          </a:p>
        </p:txBody>
      </p:sp>
      <p:sp>
        <p:nvSpPr>
          <p:cNvPr id="4104" name="Date Placeholder 4">
            <a:extLst>
              <a:ext uri="{FF2B5EF4-FFF2-40B4-BE49-F238E27FC236}">
                <a16:creationId xmlns:a16="http://schemas.microsoft.com/office/drawing/2014/main" id="{B717EA42-77CD-69E9-0A3B-FCA79FCB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fld id="{06D39F22-E2FF-42CC-AE6F-CD259E1EA012}" type="datetime1">
              <a:rPr lang="sv-SE" smtClean="0"/>
              <a:pPr>
                <a:spcAft>
                  <a:spcPts val="600"/>
                </a:spcAft>
                <a:defRPr/>
              </a:pPr>
              <a:t>2024-05-22</a:t>
            </a:fld>
            <a:endParaRPr lang="sv-SE"/>
          </a:p>
        </p:txBody>
      </p:sp>
      <p:sp>
        <p:nvSpPr>
          <p:cNvPr id="4106" name="Footer Placeholder 5">
            <a:extLst>
              <a:ext uri="{FF2B5EF4-FFF2-40B4-BE49-F238E27FC236}">
                <a16:creationId xmlns:a16="http://schemas.microsoft.com/office/drawing/2014/main" id="{2868F00C-AD5A-7E19-1939-F4489438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4108" name="Slide Number Placeholder 6">
            <a:extLst>
              <a:ext uri="{FF2B5EF4-FFF2-40B4-BE49-F238E27FC236}">
                <a16:creationId xmlns:a16="http://schemas.microsoft.com/office/drawing/2014/main" id="{9BA0A167-7919-C088-4672-C0EDDAEFA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632D907-FE80-445C-830A-3F9B40E9465A}" type="slidenum">
              <a:rPr lang="sv-SE" altLang="sv-SE"/>
              <a:pPr>
                <a:spcAft>
                  <a:spcPts val="600"/>
                </a:spcAft>
              </a:pPr>
              <a:t>1</a:t>
            </a:fld>
            <a:endParaRPr lang="sv-SE" altLang="sv-S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CF1AD2-414D-4446-8150-61C33C9ED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Postoperativ vård – </a:t>
            </a:r>
            <a:r>
              <a:rPr lang="sv-SE" err="1"/>
              <a:t>Postop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78837F-2770-4794-945D-D90B36BD0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Med postoperativ vård menas &lt; 24 h vård efter ingrepp, undersökning eller annan intervention som fordrar övervakning utöver vad som normalt kan erbjudas på vanlig somatisk vårdavdelning. </a:t>
            </a:r>
          </a:p>
          <a:p>
            <a:r>
              <a:rPr lang="sv-SE"/>
              <a:t>Postoperativ vård som innebär vårdinsatser vilka kan karakteriseras som intensivvård t.ex. ventilatorbehandling, cirkulationsunderstöd med </a:t>
            </a:r>
            <a:r>
              <a:rPr lang="sv-SE" err="1"/>
              <a:t>inotropa</a:t>
            </a:r>
            <a:r>
              <a:rPr lang="sv-SE"/>
              <a:t> farmaka och/eller </a:t>
            </a:r>
            <a:r>
              <a:rPr lang="sv-SE" err="1"/>
              <a:t>vasopressorer</a:t>
            </a:r>
            <a:r>
              <a:rPr lang="sv-SE"/>
              <a:t> eller kontinuerlig </a:t>
            </a:r>
            <a:r>
              <a:rPr lang="sv-SE" err="1"/>
              <a:t>renal</a:t>
            </a:r>
            <a:r>
              <a:rPr lang="sv-SE"/>
              <a:t> ersättningsterapi (CRRT) bör ha vårdtypen ”IVA” om det pågår &gt; 6 </a:t>
            </a:r>
            <a:r>
              <a:rPr lang="sv-SE" err="1"/>
              <a:t>tim</a:t>
            </a:r>
            <a:r>
              <a:rPr lang="sv-SE"/>
              <a:t> även om patienten kvarligger kvar på postoperativ avdelning.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44331E-5ACE-4B76-B6F1-113011AF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652E754-738C-41B4-91D9-9EA4A9ED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876007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CF1AD2-414D-4446-8150-61C33C9ED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Postoperativ vård – </a:t>
            </a:r>
            <a:r>
              <a:rPr lang="sv-SE" err="1"/>
              <a:t>Postop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78837F-2770-4794-945D-D90B36BD0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Postoperativ patient som försämras och ändrar </a:t>
            </a:r>
            <a:r>
              <a:rPr lang="sv-SE" err="1"/>
              <a:t>vårdtyp</a:t>
            </a:r>
            <a:r>
              <a:rPr lang="sv-SE"/>
              <a:t> till ”IVA” gör detta vid den tidpunkt då upptrappad behandling t.ex. CRRT påbörjas.</a:t>
            </a:r>
          </a:p>
          <a:p>
            <a:r>
              <a:rPr lang="sv-SE"/>
              <a:t>Om patienten av medicinska skäl behöver postoperativ vård mer än 24 </a:t>
            </a:r>
            <a:r>
              <a:rPr lang="sv-SE" err="1"/>
              <a:t>tim</a:t>
            </a:r>
            <a:r>
              <a:rPr lang="sv-SE"/>
              <a:t> klassificeras den fortsatta vårdtiden i normalfallet som </a:t>
            </a:r>
            <a:r>
              <a:rPr lang="sv-SE" err="1"/>
              <a:t>vårdtyp</a:t>
            </a:r>
            <a:r>
              <a:rPr lang="sv-SE"/>
              <a:t> ”IVA”. Undantaget är patient som kvarligger på postoperativ plats mer än 24 </a:t>
            </a:r>
            <a:r>
              <a:rPr lang="sv-SE" err="1"/>
              <a:t>tim</a:t>
            </a:r>
            <a:r>
              <a:rPr lang="sv-SE"/>
              <a:t> av andra skäl än medicinska.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44331E-5ACE-4B76-B6F1-113011AF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652E754-738C-41B4-91D9-9EA4A9ED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514893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8200D-7893-4B1B-86B6-D1792A124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 vård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F788D0-22CB-44E5-88D8-816E2023B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Som övrig vård klassificeras vård som inte faller inom ovan angivna grupper. </a:t>
            </a:r>
          </a:p>
          <a:p>
            <a:r>
              <a:rPr lang="sv-SE"/>
              <a:t>Exempel kan vara patienter som kommer till IVA för att få vissa vårdåtgärder utfört (CVK, epidural, thoraxdrän eller motsvarande), men också i de fall när omständigheter på sjukhuset i övrigt tillfälligt gör att patienter läggs på IVA som annars utan problem kan hanteras på vårdavdelning.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44BDD8-4827-40DF-AD27-9F63ADCF0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872BF7-EFA5-4E7B-978F-C240E32FF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348386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B1ED0-E43F-40D7-9439-F642E773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Hjärtintensivvård – HIA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B40DFD-D5F2-4AA3-B05B-05F0645B3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Med hjärtintensivvård menas vård med i huvudsak </a:t>
            </a:r>
            <a:r>
              <a:rPr lang="sv-SE" err="1"/>
              <a:t>kardiell</a:t>
            </a:r>
            <a:r>
              <a:rPr lang="sv-SE"/>
              <a:t> inriktning, bedriven på avdelning för både intensivvård och hjärtintensivvård om patienten skulle ha vårdats på speciell HIA-avdelning om sådan funnits vid sjukhuset. </a:t>
            </a:r>
          </a:p>
          <a:p>
            <a:r>
              <a:rPr lang="sv-SE"/>
              <a:t>HIA-vård som övergår till vård och behandling för svikt av vitala funktioner annat än </a:t>
            </a:r>
            <a:r>
              <a:rPr lang="sv-SE" err="1"/>
              <a:t>kardiella</a:t>
            </a:r>
            <a:r>
              <a:rPr lang="sv-SE"/>
              <a:t> </a:t>
            </a:r>
            <a:r>
              <a:rPr lang="sv-SE" err="1"/>
              <a:t>omklassificeras</a:t>
            </a:r>
            <a:r>
              <a:rPr lang="sv-SE"/>
              <a:t> som </a:t>
            </a:r>
            <a:r>
              <a:rPr lang="sv-SE" err="1"/>
              <a:t>vårdtyp</a:t>
            </a:r>
            <a:r>
              <a:rPr lang="sv-SE"/>
              <a:t> IVA. </a:t>
            </a:r>
          </a:p>
          <a:p>
            <a:r>
              <a:rPr lang="sv-SE"/>
              <a:t>Avdelning med enbart inriktning på intensivvård skall rapportera sina vårdtillfällen som </a:t>
            </a:r>
            <a:r>
              <a:rPr lang="sv-SE" err="1"/>
              <a:t>vårdtyp</a:t>
            </a:r>
            <a:r>
              <a:rPr lang="sv-SE"/>
              <a:t> IVA även om patientens huvudsakliga problem är </a:t>
            </a:r>
            <a:r>
              <a:rPr lang="sv-SE" err="1"/>
              <a:t>kardiella</a:t>
            </a:r>
            <a:r>
              <a:rPr lang="sv-SE"/>
              <a:t>.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905955-A86A-42CA-BB29-C3E81506A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9A2791-F6A6-4634-BCA3-FF16470BA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174666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9BECFD-7B45-B570-AEC3-ED2293F5D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Medianvårtid</a:t>
            </a:r>
            <a:r>
              <a:rPr lang="sv-SE"/>
              <a:t> dygn  </a:t>
            </a:r>
            <a:r>
              <a:rPr lang="sv-SE" err="1"/>
              <a:t>vårdtyp</a:t>
            </a:r>
            <a:r>
              <a:rPr lang="sv-SE"/>
              <a:t> Övrigt 2023 per avdelning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B186B858-F042-992C-108E-15B9F4538E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135" y="1690689"/>
            <a:ext cx="7775956" cy="5149526"/>
          </a:xfrm>
        </p:spPr>
      </p:pic>
    </p:spTree>
    <p:extLst>
      <p:ext uri="{BB962C8B-B14F-4D97-AF65-F5344CB8AC3E}">
        <p14:creationId xmlns:p14="http://schemas.microsoft.com/office/powerpoint/2010/main" val="2180908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11B411-1310-7FC7-F58E-455C57B7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Antal </a:t>
            </a:r>
            <a:r>
              <a:rPr lang="sv-SE" err="1"/>
              <a:t>vårdtyp</a:t>
            </a:r>
            <a:r>
              <a:rPr lang="sv-SE"/>
              <a:t> Övrigt 2023 per avdelning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DE8821CE-C9B2-B733-1DCC-20491E8183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973" y="1690689"/>
            <a:ext cx="7825117" cy="5182082"/>
          </a:xfrm>
        </p:spPr>
      </p:pic>
    </p:spTree>
    <p:extLst>
      <p:ext uri="{BB962C8B-B14F-4D97-AF65-F5344CB8AC3E}">
        <p14:creationId xmlns:p14="http://schemas.microsoft.com/office/powerpoint/2010/main" val="3623354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907F87-A72F-7D7B-DA2A-DAB0716E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885" y="100013"/>
            <a:ext cx="10416115" cy="1143000"/>
          </a:xfrm>
        </p:spPr>
        <p:txBody>
          <a:bodyPr/>
          <a:lstStyle/>
          <a:p>
            <a:r>
              <a:rPr lang="sv-SE"/>
              <a:t>Andel av olika vårdtyper 2023 per avdelning</a:t>
            </a:r>
            <a:br>
              <a:rPr lang="sv-SE"/>
            </a:br>
            <a:r>
              <a:rPr lang="sv-SE"/>
              <a:t>hos dem som 2023 registrerat </a:t>
            </a:r>
            <a:r>
              <a:rPr lang="sv-SE" err="1"/>
              <a:t>vårdtyp</a:t>
            </a:r>
            <a:r>
              <a:rPr lang="sv-SE"/>
              <a:t> Övrigt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B0597D5C-322D-E48F-5352-D1CEF7707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595" y="1494503"/>
            <a:ext cx="8346809" cy="5527565"/>
          </a:xfrm>
        </p:spPr>
      </p:pic>
    </p:spTree>
    <p:extLst>
      <p:ext uri="{BB962C8B-B14F-4D97-AF65-F5344CB8AC3E}">
        <p14:creationId xmlns:p14="http://schemas.microsoft.com/office/powerpoint/2010/main" val="3608252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9BECFD-7B45-B570-AEC3-ED2293F5D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Maxvårdtid dygn </a:t>
            </a:r>
            <a:r>
              <a:rPr lang="sv-SE" err="1"/>
              <a:t>vårdtyp</a:t>
            </a:r>
            <a:r>
              <a:rPr lang="sv-SE"/>
              <a:t> Övrigt 2023 per avdelning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2FF0154-D83B-0B44-01DF-1CEEE5D89D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471" y="1690689"/>
            <a:ext cx="7795620" cy="5162548"/>
          </a:xfrm>
        </p:spPr>
      </p:pic>
    </p:spTree>
    <p:extLst>
      <p:ext uri="{BB962C8B-B14F-4D97-AF65-F5344CB8AC3E}">
        <p14:creationId xmlns:p14="http://schemas.microsoft.com/office/powerpoint/2010/main" val="1990401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F28F0B-6860-F2C1-9FF9-406F5AC84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Andel av olika vårdtyper 2023 per avdelning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E80DCF1B-9ABA-3FAF-0664-5495842B8F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37" y="1347858"/>
            <a:ext cx="11070963" cy="5510142"/>
          </a:xfrm>
        </p:spPr>
      </p:pic>
    </p:spTree>
    <p:extLst>
      <p:ext uri="{BB962C8B-B14F-4D97-AF65-F5344CB8AC3E}">
        <p14:creationId xmlns:p14="http://schemas.microsoft.com/office/powerpoint/2010/main" val="1127117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9BECFD-7B45-B570-AEC3-ED2293F5D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Antal vårdtillfällen &gt;1 dygn vårdtyp Övrigt 2023 per avdelning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9F9BEC1D-1956-C8EF-4E27-64217CBB9B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303" y="1582994"/>
            <a:ext cx="7948411" cy="5263732"/>
          </a:xfrm>
        </p:spPr>
      </p:pic>
    </p:spTree>
    <p:extLst>
      <p:ext uri="{BB962C8B-B14F-4D97-AF65-F5344CB8AC3E}">
        <p14:creationId xmlns:p14="http://schemas.microsoft.com/office/powerpoint/2010/main" val="347189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EBADFC-9A1B-4E3B-AEF4-C0E26E2B2849}"/>
              </a:ext>
            </a:extLst>
          </p:cNvPr>
          <p:cNvSpPr txBox="1">
            <a:spLocks/>
          </p:cNvSpPr>
          <p:nvPr/>
        </p:nvSpPr>
        <p:spPr bwMode="auto">
          <a:xfrm>
            <a:off x="1524000" y="1612220"/>
            <a:ext cx="91440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r>
              <a:rPr lang="sv-SE" b="1"/>
              <a:t>Registreringen av</a:t>
            </a:r>
            <a:r>
              <a:rPr lang="sv-SE"/>
              <a:t> </a:t>
            </a:r>
            <a:r>
              <a:rPr lang="sv-SE" b="1"/>
              <a:t>vårdtyp </a:t>
            </a:r>
            <a:r>
              <a:rPr lang="sv-SE"/>
              <a:t>- hur</a:t>
            </a:r>
            <a:r>
              <a:rPr lang="sv-SE" b="1"/>
              <a:t> </a:t>
            </a:r>
            <a:r>
              <a:rPr lang="sv-SE"/>
              <a:t>skapar vi jämförbar och så rättvisande  utdata som möjligt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F37CE4D-D34D-4C11-BD10-18D179300F41}"/>
              </a:ext>
            </a:extLst>
          </p:cNvPr>
          <p:cNvSpPr txBox="1">
            <a:spLocks/>
          </p:cNvSpPr>
          <p:nvPr/>
        </p:nvSpPr>
        <p:spPr bwMode="auto">
          <a:xfrm>
            <a:off x="1524000" y="4939425"/>
            <a:ext cx="91440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Maj 2024</a:t>
            </a:r>
          </a:p>
          <a:p>
            <a:r>
              <a:rPr lang="sv-SE"/>
              <a:t>Pär Lindgren och Lars Engerström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8606F-DEDB-456A-A539-37F07F044F32}" type="datetime1">
              <a:rPr lang="sv-SE" smtClean="0"/>
              <a:t>2024-05-22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643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/>
              <a:t>Intermediärvård i SIR</a:t>
            </a:r>
          </a:p>
        </p:txBody>
      </p:sp>
      <p:sp>
        <p:nvSpPr>
          <p:cNvPr id="4099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altLang="sv-SE"/>
              <a:t>22 maj 2024</a:t>
            </a:r>
          </a:p>
          <a:p>
            <a:r>
              <a:rPr lang="sv-SE" altLang="sv-SE"/>
              <a:t>Ritva Kiiski Berggren</a:t>
            </a:r>
          </a:p>
          <a:p>
            <a:endParaRPr lang="sv-SE" altLang="sv-SE"/>
          </a:p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67345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D0DD3D-5C8C-1833-2ECC-587B4758C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Ny </a:t>
            </a:r>
            <a:r>
              <a:rPr lang="sv-SE" err="1"/>
              <a:t>vårdtyp</a:t>
            </a:r>
            <a:r>
              <a:rPr lang="sv-SE"/>
              <a:t> Intermediärvård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0FC27B-D01C-DDD9-84E2-857FF653D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/>
              <a:t>Kommer att tas fram av SIR</a:t>
            </a:r>
          </a:p>
          <a:p>
            <a:r>
              <a:rPr lang="sv-SE" sz="2800"/>
              <a:t>Intermediärvårdsavdelningar kommer att ha möjlighet att skicka uppföljningsdata till SIR</a:t>
            </a:r>
          </a:p>
          <a:p>
            <a:r>
              <a:rPr lang="sv-SE" sz="2800"/>
              <a:t>SIR förbereder visning av vissa nyckelmarkörer på utdataportalen</a:t>
            </a:r>
          </a:p>
          <a:p>
            <a:r>
              <a:rPr lang="sv-SE" sz="2800"/>
              <a:t>Data kommer att skickas elektroniskt (XML-fil)</a:t>
            </a:r>
          </a:p>
          <a:p>
            <a:endParaRPr lang="sv-SE" sz="2800"/>
          </a:p>
          <a:p>
            <a:r>
              <a:rPr lang="sv-SE" altLang="sv-SE" sz="2800"/>
              <a:t>PAS-IVA har ”</a:t>
            </a:r>
            <a:r>
              <a:rPr lang="sv-SE" altLang="sv-SE" sz="2800" err="1"/>
              <a:t>Vårdtyp</a:t>
            </a:r>
            <a:r>
              <a:rPr lang="sv-SE" altLang="sv-SE" sz="2800"/>
              <a:t> IMA” redan idag</a:t>
            </a:r>
          </a:p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FC2D5A-D12C-9331-0C02-508CB983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B96A8E-2AD9-4F9B-BB67-EC48DBFA0A96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91500E-34EB-AD8E-F7C8-586469EF2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95A4C4-CDBA-1EED-C5F4-0A204E23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F26E-0FA9-4207-9C65-FBF0A6D80674}" type="slidenum">
              <a:rPr lang="sv-SE" altLang="sv-SE" smtClean="0"/>
              <a:pPr/>
              <a:t>21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65637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Variabellista</a:t>
            </a:r>
          </a:p>
        </p:txBody>
      </p:sp>
      <p:sp>
        <p:nvSpPr>
          <p:cNvPr id="512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/>
              <a:t>Utkast framtagen av NAG Intermediärvård</a:t>
            </a:r>
          </a:p>
          <a:p>
            <a:r>
              <a:rPr lang="sv-SE" altLang="sv-SE"/>
              <a:t>Länk till Kunskapsstyrningen:</a:t>
            </a:r>
          </a:p>
          <a:p>
            <a:r>
              <a:rPr lang="sv-SE" sz="2400">
                <a:hlinkClick r:id="rId2"/>
              </a:rPr>
              <a:t>Vägledning för organisation och kompetens inom intermediärvård (kunskapsstyrningvard.se)</a:t>
            </a:r>
            <a:endParaRPr lang="sv-SE" sz="2400"/>
          </a:p>
          <a:p>
            <a:r>
              <a:rPr lang="sv-SE"/>
              <a:t>Följer i stora drag Grunddatasetet för intensivvård</a:t>
            </a:r>
          </a:p>
          <a:p>
            <a:endParaRPr lang="sv-SE" altLang="sv-SE"/>
          </a:p>
          <a:p>
            <a:pPr marL="457200" lvl="1" indent="0">
              <a:buNone/>
            </a:pPr>
            <a:endParaRPr lang="sv-SE" altLang="sv-SE"/>
          </a:p>
          <a:p>
            <a:endParaRPr lang="sv-SE" altLang="sv-SE"/>
          </a:p>
          <a:p>
            <a:pPr marL="457200" lvl="1" indent="0">
              <a:buNone/>
            </a:pPr>
            <a:endParaRPr lang="sv-SE" alt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F7E60F9-080A-42DB-8036-57E8ACBAE08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854C79-9733-47DD-96A9-64D06FF452AF}" type="slidenum">
              <a:rPr lang="sv-SE" altLang="sv-SE">
                <a:solidFill>
                  <a:srgbClr val="898989"/>
                </a:solidFill>
              </a:rPr>
              <a:pPr eaLnBrk="1" hangingPunct="1"/>
              <a:t>22</a:t>
            </a:fld>
            <a:endParaRPr lang="sv-SE" altLang="sv-SE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973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Variabellista (exempel)</a:t>
            </a:r>
          </a:p>
        </p:txBody>
      </p:sp>
      <p:sp>
        <p:nvSpPr>
          <p:cNvPr id="512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altLang="sv-SE"/>
              <a:t>Vårdtid (in och 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altLang="sv-SE"/>
              <a:t>Pt väg (varifrån in – vart 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altLang="sv-SE"/>
              <a:t>Resultat (levande/avliden)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altLang="sv-SE"/>
              <a:t>Förlängd vistelse: varför är pt kvar?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altLang="sv-SE"/>
              <a:t>Diagnos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altLang="sv-SE"/>
              <a:t>Åtgärder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altLang="sv-SE"/>
              <a:t>m.m.</a:t>
            </a:r>
          </a:p>
          <a:p>
            <a:pPr marL="457200" lvl="1" indent="0">
              <a:buNone/>
            </a:pPr>
            <a:endParaRPr lang="sv-SE" altLang="sv-SE"/>
          </a:p>
          <a:p>
            <a:endParaRPr lang="sv-SE" altLang="sv-SE"/>
          </a:p>
          <a:p>
            <a:pPr marL="457200" lvl="1" indent="0">
              <a:buNone/>
            </a:pPr>
            <a:endParaRPr lang="sv-SE" alt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F7E60F9-080A-42DB-8036-57E8ACBAE08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854C79-9733-47DD-96A9-64D06FF452AF}" type="slidenum">
              <a:rPr lang="sv-SE" altLang="sv-SE">
                <a:solidFill>
                  <a:srgbClr val="898989"/>
                </a:solidFill>
              </a:rPr>
              <a:pPr eaLnBrk="1" hangingPunct="1"/>
              <a:t>23</a:t>
            </a:fld>
            <a:endParaRPr lang="sv-SE" altLang="sv-SE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783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356727-A3EF-1EC1-4AE4-DF4EF582C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Arbetsgrupp hittills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419119-05AB-4D56-E556-219B6AB5C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/>
              <a:t>Johan Tham, Infektionsmedicin, AIMA, Lund, NAG Intermediärvård</a:t>
            </a:r>
          </a:p>
          <a:p>
            <a:r>
              <a:rPr lang="sv-SE" sz="2800"/>
              <a:t>Daniel </a:t>
            </a:r>
            <a:r>
              <a:rPr lang="sv-SE" sz="2800" err="1"/>
              <a:t>Towie</a:t>
            </a:r>
            <a:r>
              <a:rPr lang="sv-SE" sz="2800"/>
              <a:t>, Internmedicin, Lund</a:t>
            </a:r>
          </a:p>
          <a:p>
            <a:r>
              <a:rPr lang="sv-SE" sz="2800"/>
              <a:t>Lena Andersson, SIR</a:t>
            </a:r>
          </a:p>
          <a:p>
            <a:r>
              <a:rPr lang="sv-SE" sz="2800"/>
              <a:t>Ritva Kiiski Berggren, SIR, NAG Intermediärvård</a:t>
            </a:r>
          </a:p>
          <a:p>
            <a:endParaRPr lang="sv-SE" sz="240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9D6B7C-052C-C6A4-DCB9-F5154C649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B96A8E-2AD9-4F9B-BB67-EC48DBFA0A96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BBE376-CBB8-58A6-E9B6-EF957669A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A94BE0-D490-156E-C9BA-A9CF8A44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F26E-0FA9-4207-9C65-FBF0A6D80674}" type="slidenum">
              <a:rPr lang="sv-SE" altLang="sv-SE" smtClean="0"/>
              <a:pPr/>
              <a:t>24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49201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E8302D-449E-2E51-60DF-0C64CFFB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Nästa steg variabler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F2E212-E6E0-15C6-4E41-900032538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Styrgrupp: IMA-representation ansluts till SIR:s styrgrupp </a:t>
            </a:r>
          </a:p>
          <a:p>
            <a:r>
              <a:rPr lang="sv-SE"/>
              <a:t>Intresseförening: IMA-aktiva startar</a:t>
            </a:r>
          </a:p>
          <a:p>
            <a:r>
              <a:rPr lang="sv-SE"/>
              <a:t>Vad kan SIR göra i väntan på dessa?</a:t>
            </a:r>
          </a:p>
          <a:p>
            <a:pPr marL="971550" lvl="1" indent="-514350">
              <a:buAutoNum type="arabicPeriod"/>
            </a:pPr>
            <a:r>
              <a:rPr lang="sv-SE"/>
              <a:t>Ta fram ”</a:t>
            </a:r>
            <a:r>
              <a:rPr lang="sv-SE" err="1"/>
              <a:t>Vårdtyp</a:t>
            </a:r>
            <a:r>
              <a:rPr lang="sv-SE"/>
              <a:t> IMA” i grunddata</a:t>
            </a:r>
          </a:p>
          <a:p>
            <a:pPr marL="971550" lvl="1" indent="-514350">
              <a:buAutoNum type="arabicPeriod"/>
            </a:pPr>
            <a:r>
              <a:rPr lang="sv-SE"/>
              <a:t>Öppna upp för att skicka tänkta variabler</a:t>
            </a:r>
          </a:p>
          <a:p>
            <a:pPr marL="971550" lvl="1" indent="-514350">
              <a:buAutoNum type="arabicPeriod"/>
            </a:pPr>
            <a:r>
              <a:rPr lang="sv-SE"/>
              <a:t>Skapa en utdataportal ”Intermediärvård”</a:t>
            </a:r>
          </a:p>
          <a:p>
            <a:pPr marL="971550" lvl="1" indent="-514350">
              <a:buAutoNum type="arabicPeriod"/>
            </a:pPr>
            <a:r>
              <a:rPr lang="sv-SE"/>
              <a:t>Förbereda för att visa några nyckelmarkörer (vårdtid, ålder/kön, dg, varifrån kommer/vart tar vägen </a:t>
            </a:r>
            <a:r>
              <a:rPr lang="sv-SE" err="1"/>
              <a:t>etc</a:t>
            </a:r>
            <a:r>
              <a:rPr lang="sv-SE"/>
              <a:t>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3FF058-9EF2-C773-20A8-2E86D5F9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B96A8E-2AD9-4F9B-BB67-EC48DBFA0A96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DCA829-F895-0AF2-703F-5051169F4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E5FB73-38B3-BC67-DAE4-BCCB3D664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F26E-0FA9-4207-9C65-FBF0A6D80674}" type="slidenum">
              <a:rPr lang="sv-SE" altLang="sv-SE" smtClean="0"/>
              <a:pPr/>
              <a:t>25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81296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398D0E-E1B2-973F-12E1-2710E952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Medlemskap och avgift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4E1174-2E24-0067-F66D-7E583D081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Förslag: 1:a året kostnadsfritt </a:t>
            </a:r>
          </a:p>
          <a:p>
            <a:r>
              <a:rPr lang="sv-SE"/>
              <a:t>SIR definierar:</a:t>
            </a:r>
          </a:p>
          <a:p>
            <a:pPr marL="971550" lvl="1" indent="-514350">
              <a:buAutoNum type="arabicPeriod"/>
            </a:pPr>
            <a:r>
              <a:rPr lang="sv-SE"/>
              <a:t>Intermediärvårdsavdelning ansluts som avsändande enhet till registret (SIR som ideell förening avvecklas under 2025) </a:t>
            </a:r>
          </a:p>
          <a:p>
            <a:pPr marL="971550" lvl="1" indent="-514350">
              <a:buAutoNum type="arabicPeriod"/>
            </a:pPr>
            <a:r>
              <a:rPr lang="sv-SE"/>
              <a:t>Avgift fr o m 2:a året: beror på antalet vårdtillfällen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44DB90-4DF8-AFF8-DCAC-5B67DFB65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B96A8E-2AD9-4F9B-BB67-EC48DBFA0A96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96A3B1-ADE8-CAE9-61DD-685D0DC8E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D8EEDB-E08D-9CB0-6834-84A885FE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F26E-0FA9-4207-9C65-FBF0A6D80674}" type="slidenum">
              <a:rPr lang="sv-SE" altLang="sv-SE" smtClean="0"/>
              <a:pPr/>
              <a:t>26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143069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14DB3-519C-EF57-2AC7-BE0DC74B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Övrigt att tänka på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6F7AF9-2B84-4C07-CC0A-6DF85B525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Input från er!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42C63C-FBE1-B37A-0D3F-63E37A9B6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B96A8E-2AD9-4F9B-BB67-EC48DBFA0A96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3A6B15-765E-C6FC-6AFB-C8B202E5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5924D7-F20D-536B-0499-2899AFDC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F26E-0FA9-4207-9C65-FBF0A6D80674}" type="slidenum">
              <a:rPr lang="sv-SE" altLang="sv-SE" smtClean="0"/>
              <a:pPr/>
              <a:t>27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66623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0D1AB9-8D60-4EFD-8BDB-C80790753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Intresseanmälan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813BAC-6A5C-BA88-AAB6-F013B2BCA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/>
              <a:t>Kan skickas till SIR</a:t>
            </a:r>
          </a:p>
          <a:p>
            <a:pPr marL="457200" lvl="1" indent="0">
              <a:buNone/>
            </a:pPr>
            <a:r>
              <a:rPr lang="sv-SE" b="1"/>
              <a:t>sir@icuregswe.org</a:t>
            </a:r>
          </a:p>
          <a:p>
            <a:endParaRPr lang="sv-SE" sz="2000"/>
          </a:p>
          <a:p>
            <a:r>
              <a:rPr lang="sv-SE" sz="2800"/>
              <a:t>Förfrågningar finns från </a:t>
            </a:r>
          </a:p>
          <a:p>
            <a:r>
              <a:rPr lang="sv-SE" sz="2400"/>
              <a:t>NPO Nervsystemet</a:t>
            </a:r>
          </a:p>
          <a:p>
            <a:r>
              <a:rPr lang="sv-SE" sz="2400"/>
              <a:t>Svensk Kirurgisk Förening</a:t>
            </a:r>
          </a:p>
          <a:p>
            <a:r>
              <a:rPr lang="sv-SE" sz="2400"/>
              <a:t>Ett flertal sjukhus och verksamheter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B0E63A-B8D1-6369-6100-8F8186B74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B96A8E-2AD9-4F9B-BB67-EC48DBFA0A96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B67E15F-5D70-9278-38AD-A9E11C38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450AE2-8DF2-E8EB-C735-3E258860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F26E-0FA9-4207-9C65-FBF0A6D80674}" type="slidenum">
              <a:rPr lang="sv-SE" altLang="sv-SE" smtClean="0"/>
              <a:pPr/>
              <a:t>28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89865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4800"/>
              <a:t>Kvalitetsindikator revision</a:t>
            </a:r>
            <a:br>
              <a:rPr lang="sv-SE" sz="4800"/>
            </a:br>
            <a:br>
              <a:rPr lang="sv-SE" sz="4800"/>
            </a:br>
            <a:r>
              <a:rPr lang="sv-SE" sz="4800"/>
              <a:t>Samverkan SIR, SIS och RF </a:t>
            </a:r>
            <a:r>
              <a:rPr lang="sv-SE" sz="4800" err="1"/>
              <a:t>AnIVA</a:t>
            </a:r>
            <a:endParaRPr lang="sv-SE" sz="4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400">
                <a:solidFill>
                  <a:srgbClr val="CCFF66"/>
                </a:solidFill>
                <a:latin typeface="+mj-lt"/>
              </a:rPr>
              <a:t>	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077201" y="5984875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F34FCD-7E81-4513-A123-33050F4C05D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2024-05-22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SIR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F75E18-A389-43EE-AB46-E47CAAE5A0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82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62824C-E9FC-4D12-ABD8-CFE5C8319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Vårdtyper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DC3860-ED07-42D5-8D48-C7A760CA3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Intensivvård – IVA </a:t>
            </a:r>
          </a:p>
          <a:p>
            <a:r>
              <a:rPr lang="sv-SE"/>
              <a:t>Thoraxintensivvård – TIVA </a:t>
            </a:r>
          </a:p>
          <a:p>
            <a:r>
              <a:rPr lang="sv-SE"/>
              <a:t>Barnintensivvård – BIVA </a:t>
            </a:r>
          </a:p>
          <a:p>
            <a:r>
              <a:rPr lang="sv-SE"/>
              <a:t>Postoperativ vård – </a:t>
            </a:r>
            <a:r>
              <a:rPr lang="sv-SE" err="1"/>
              <a:t>Postop</a:t>
            </a:r>
            <a:r>
              <a:rPr lang="sv-SE"/>
              <a:t> </a:t>
            </a:r>
          </a:p>
          <a:p>
            <a:r>
              <a:rPr lang="sv-SE"/>
              <a:t>Hjärtintensivvård – HIA </a:t>
            </a:r>
          </a:p>
          <a:p>
            <a:r>
              <a:rPr lang="sv-SE"/>
              <a:t>Övrig vård – Övrig</a:t>
            </a:r>
          </a:p>
          <a:p>
            <a:endParaRPr lang="sv-SE"/>
          </a:p>
          <a:p>
            <a:r>
              <a:rPr lang="sv-SE"/>
              <a:t>Intermediärvård - IMA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84CAD6-C28F-43C0-A6B1-E198EBDE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199480-511F-45D3-90A7-66E2F4750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513539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Senaste revision 2016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E5A2C-28E6-43A8-9F05-2613DD109C87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1E52-CAEE-44A1-97AC-D93068E29D3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66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Syfte med QI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Identifiera och motverka avvikelser och skillnader avseende vårdkvalitet</a:t>
            </a:r>
          </a:p>
          <a:p>
            <a:r>
              <a:rPr lang="sv-SE"/>
              <a:t>Underlag för lokalt förbättrings- och kvalitetssäkringsarbete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E5A2C-28E6-43A8-9F05-2613DD109C87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1E52-CAEE-44A1-97AC-D93068E29D3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23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QI bör ha god: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/>
              <a:t>Validitet</a:t>
            </a:r>
            <a:r>
              <a:rPr lang="sv-SE"/>
              <a:t> – </a:t>
            </a:r>
            <a:r>
              <a:rPr lang="sv-SE" sz="2800"/>
              <a:t>både vetenskapliga resultat och klinisk erfarenhet ger stöd för att det som mäts motsvarar god eller dålig kvalitet</a:t>
            </a:r>
          </a:p>
          <a:p>
            <a:r>
              <a:rPr lang="sv-SE" b="1"/>
              <a:t>Relevans</a:t>
            </a:r>
            <a:r>
              <a:rPr lang="sv-SE"/>
              <a:t> – </a:t>
            </a:r>
            <a:r>
              <a:rPr lang="sv-SE" sz="2800"/>
              <a:t>en indikator har god relevans om den har god validitet och samtidigt omfattar en så stor del av verksamheten att det har signifikant betydelse att god kvalitet uppnås</a:t>
            </a:r>
            <a:endParaRPr lang="sv-SE"/>
          </a:p>
          <a:p>
            <a:r>
              <a:rPr lang="sv-SE" b="1"/>
              <a:t>Jämförbarhet</a:t>
            </a:r>
            <a:r>
              <a:rPr lang="sv-SE"/>
              <a:t> – </a:t>
            </a:r>
            <a:r>
              <a:rPr lang="sv-SE" sz="2800"/>
              <a:t>skillnader i mätetal betingas framför allt av skillnader i vårdkvalitet, andra faktorer bör ha så liten påverkan på mätetalen som möjligt. God jämförbarhet förutsätter också att mätetalen har samma eller likartad betydelse för alla enheter.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E5A2C-28E6-43A8-9F05-2613DD109C87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1E52-CAEE-44A1-97AC-D93068E29D3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806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QI bör täcka tre dimensioner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600" b="1"/>
              <a:t>Struktur</a:t>
            </a:r>
            <a:r>
              <a:rPr lang="sv-SE"/>
              <a:t> – indikatorer som mäter vårdens förutsättningar i form av lokaler, utrustning, kompetens och andra resurser, t ex bemanning. </a:t>
            </a:r>
          </a:p>
          <a:p>
            <a:r>
              <a:rPr lang="sv-SE" sz="3600" b="1"/>
              <a:t>Process</a:t>
            </a:r>
            <a:r>
              <a:rPr lang="sv-SE"/>
              <a:t> – indikatorer som mäter hur vården genomförs, t ex följsamhet till riktlinjer eller uppföljning av verksamheten.</a:t>
            </a:r>
          </a:p>
          <a:p>
            <a:r>
              <a:rPr lang="sv-SE" sz="3600" b="1"/>
              <a:t>Resultat</a:t>
            </a:r>
            <a:r>
              <a:rPr lang="sv-SE"/>
              <a:t> – indikatorer som mäter vårdresultat, t ex mortalitet eller förekomst av komplikationer.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E5A2C-28E6-43A8-9F05-2613DD109C87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1E52-CAEE-44A1-97AC-D93068E29D3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93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Fysiska samt digitala möten</a:t>
            </a:r>
          </a:p>
          <a:p>
            <a:r>
              <a:rPr lang="sv-SE"/>
              <a:t>Genomgång av litteraturen</a:t>
            </a:r>
          </a:p>
          <a:p>
            <a:pPr lvl="1"/>
            <a:r>
              <a:rPr lang="sv-SE"/>
              <a:t>Befintliga QI andra länder</a:t>
            </a:r>
          </a:p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E5A2C-28E6-43A8-9F05-2613DD109C87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1E52-CAEE-44A1-97AC-D93068E29D3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8" name="AutoShape 4" descr="https://euc-powerpoint.officeapps.live.com/pods/GetClipboardImage.ashx?Id=f086b4f4-99f2-4668-9055-a176f552ac39&amp;DC=PSE1&amp;pkey=10034780-df11-4c0a-b2ee-25e6cc120a75&amp;wdwaccluster=PSE1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9" name="AutoShape 6" descr="https://euc-powerpoint.officeapps.live.com/pods/GetClipboardImage.ashx?Id=be71a1c3-e3c2-4935-bb6d-56bff7bf236e&amp;DC=PSE1&amp;pkey=e98055f6-9c31-4597-ad9d-656e142d4110&amp;wdwaccluster=PSE1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01760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Kvalitetsindikatorer​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Q1 – riktlinje för intensivvård – kvar, mindre justering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Q2 – SMR, Översyn av riktlinjetext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FF0000"/>
                </a:solidFill>
                <a:latin typeface="Calibri" panose="020F0502020204030204" pitchFamily="34" charset="0"/>
              </a:rPr>
              <a:t>Q3 -Isolering av bakteriell multiresistens – bort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Q4 – överflyttning till annan IVA pga. resursbrist. Annat sjukhus tas bort som ankomstväg och utskriven till 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Q5 - Åter in inom 72 timmar - oförändrad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Q6 - Avlidna på IVA. Oförändrad. DBD + DCD. Ej klart definitionsmässigt än.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Q7 – Behandlingsstrategi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1800">
                <a:solidFill>
                  <a:srgbClr val="000000"/>
                </a:solidFill>
                <a:latin typeface="Calibri" panose="020F0502020204030204" pitchFamily="34" charset="0"/>
              </a:rPr>
              <a:t> Förslag att erhålla dokumenterat beslut inom 24 timmar  men att öppna upp för att dokumentation kan ske på flera sätt. </a:t>
            </a:r>
            <a:r>
              <a:rPr lang="en-US" sz="18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1800">
                <a:solidFill>
                  <a:srgbClr val="000000"/>
                </a:solidFill>
                <a:latin typeface="Calibri" panose="020F0502020204030204" pitchFamily="34" charset="0"/>
              </a:rPr>
              <a:t>Att utveckla dagligt dokumenterade beslut. Förslag att dela upp i två delar – 7 a respektive 7 b. </a:t>
            </a:r>
            <a:r>
              <a:rPr lang="sv-SE" sz="1800" err="1">
                <a:solidFill>
                  <a:srgbClr val="000000"/>
                </a:solidFill>
                <a:latin typeface="Calibri" panose="020F0502020204030204" pitchFamily="34" charset="0"/>
              </a:rPr>
              <a:t>Målnivå</a:t>
            </a:r>
            <a:r>
              <a:rPr lang="sv-SE" sz="1800">
                <a:solidFill>
                  <a:srgbClr val="000000"/>
                </a:solidFill>
                <a:latin typeface="Calibri" panose="020F0502020204030204" pitchFamily="34" charset="0"/>
              </a:rPr>
              <a:t> 90%?</a:t>
            </a:r>
            <a:r>
              <a:rPr lang="en-US" sz="18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FF0000"/>
                </a:solidFill>
                <a:latin typeface="Calibri" panose="020F0502020204030204" pitchFamily="34" charset="0"/>
              </a:rPr>
              <a:t>Q8 – </a:t>
            </a:r>
            <a:r>
              <a:rPr lang="sv-SE" sz="2000" err="1">
                <a:solidFill>
                  <a:srgbClr val="FF0000"/>
                </a:solidFill>
                <a:latin typeface="Calibri" panose="020F0502020204030204" pitchFamily="34" charset="0"/>
              </a:rPr>
              <a:t>Sederingsskala</a:t>
            </a:r>
            <a:r>
              <a:rPr lang="sv-SE" sz="2000">
                <a:solidFill>
                  <a:srgbClr val="FF0000"/>
                </a:solidFill>
                <a:latin typeface="Calibri" panose="020F0502020204030204" pitchFamily="34" charset="0"/>
              </a:rPr>
              <a:t> och </a:t>
            </a:r>
            <a:r>
              <a:rPr lang="sv-SE" sz="2000" err="1">
                <a:solidFill>
                  <a:srgbClr val="FF0000"/>
                </a:solidFill>
                <a:latin typeface="Calibri" panose="020F0502020204030204" pitchFamily="34" charset="0"/>
              </a:rPr>
              <a:t>sederingsmål</a:t>
            </a:r>
            <a:r>
              <a:rPr lang="sv-SE" sz="2000">
                <a:solidFill>
                  <a:srgbClr val="FF0000"/>
                </a:solidFill>
                <a:latin typeface="Calibri" panose="020F0502020204030204" pitchFamily="34" charset="0"/>
              </a:rPr>
              <a:t>. Tas bort.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E5A2C-28E6-43A8-9F05-2613DD109C87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1E52-CAEE-44A1-97AC-D93068E29D3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71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Kvalitetsindikatorer​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>
                <a:solidFill>
                  <a:srgbClr val="000000"/>
                </a:solidFill>
                <a:latin typeface="Calibri" panose="020F0502020204030204" pitchFamily="34" charset="0"/>
              </a:rPr>
              <a:t>Q1 – riktlinje för intensivvård – kvar, mindre justering</a:t>
            </a:r>
          </a:p>
          <a:p>
            <a:pPr>
              <a:buFont typeface="Arial" panose="020B0604020202020204" pitchFamily="34" charset="0"/>
              <a:buChar char="•"/>
            </a:pPr>
            <a:endParaRPr lang="sv-SE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r>
              <a:rPr lang="sv-SE"/>
              <a:t>Förslag att flytta ut det som inte är kvalitetsindikatorer ur presentationen av Kvalitetsindikator 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E5A2C-28E6-43A8-9F05-2613DD109C87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1E52-CAEE-44A1-97AC-D93068E29D3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487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69D44A-5E28-79A0-57B4-AE131C19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Nuvarande presentation av Q1</a:t>
            </a:r>
          </a:p>
        </p:txBody>
      </p:sp>
      <p:pic>
        <p:nvPicPr>
          <p:cNvPr id="7" name="Platshållare för innehåll 6" descr="En bild som visar text, skärmbild, nummer&#10;&#10;Automatiskt genererad beskrivning">
            <a:extLst>
              <a:ext uri="{FF2B5EF4-FFF2-40B4-BE49-F238E27FC236}">
                <a16:creationId xmlns:a16="http://schemas.microsoft.com/office/drawing/2014/main" id="{358ED4B7-88D1-B7EF-6900-8EBD78D15D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581" y="1569559"/>
            <a:ext cx="9114310" cy="3718882"/>
          </a:xfrm>
        </p:spPr>
      </p:pic>
      <p:pic>
        <p:nvPicPr>
          <p:cNvPr id="11" name="Bildobjekt 10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576E81A4-5B62-E231-4F1D-FA1DFAF1B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451" y="3065314"/>
            <a:ext cx="7948349" cy="318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6842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245341-9554-A049-033D-17805604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Förslag på att dessa flyttas till en ny rapport, struktur</a:t>
            </a:r>
          </a:p>
        </p:txBody>
      </p:sp>
      <p:pic>
        <p:nvPicPr>
          <p:cNvPr id="5" name="Platshållare för innehåll 4" descr="En bild som visar text, skärmbild, nummer, Teckensnitt&#10;&#10;Automatiskt genererad beskrivning">
            <a:extLst>
              <a:ext uri="{FF2B5EF4-FFF2-40B4-BE49-F238E27FC236}">
                <a16:creationId xmlns:a16="http://schemas.microsoft.com/office/drawing/2014/main" id="{D7119D0B-C07C-2430-CA9C-D806875B9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862" y="2076837"/>
            <a:ext cx="4046571" cy="3711262"/>
          </a:xfrm>
        </p:spPr>
      </p:pic>
      <p:pic>
        <p:nvPicPr>
          <p:cNvPr id="7" name="Bildobjekt 6" descr="En bild som visar text, skärmbild, Teckensnitt, linje&#10;&#10;Automatiskt genererad beskrivning">
            <a:extLst>
              <a:ext uri="{FF2B5EF4-FFF2-40B4-BE49-F238E27FC236}">
                <a16:creationId xmlns:a16="http://schemas.microsoft.com/office/drawing/2014/main" id="{010F3873-9BF9-8504-D6DD-2FDBDAE9A3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788" y="2076837"/>
            <a:ext cx="4648603" cy="142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667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Övriga diskussionspunkter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Behandlingsplan/vårdplan vid utskrivning? Inte nu.</a:t>
            </a:r>
          </a:p>
          <a:p>
            <a:r>
              <a:rPr lang="sv-SE"/>
              <a:t>Läkemedel från denna som egen kvalitetsindikator för dem vårdade &gt;48h? Utreda övriga vidare, börja ta in dem/några av dem som variabler? </a:t>
            </a:r>
          </a:p>
          <a:p>
            <a:r>
              <a:rPr lang="sv-SE"/>
              <a:t>Omvårdnadsvariabler. På sikt QI.</a:t>
            </a:r>
          </a:p>
          <a:p>
            <a:r>
              <a:rPr lang="sv-SE"/>
              <a:t>Beläggningsgrad in-/utskrivning per dygn? Ej som QI men som ny variabel? </a:t>
            </a:r>
          </a:p>
          <a:p>
            <a:r>
              <a:rPr lang="sv-SE"/>
              <a:t>Uppföljning IVA. Arbete pågår för förändrad indata. Ej QI nu.</a:t>
            </a:r>
          </a:p>
        </p:txBody>
      </p:sp>
    </p:spTree>
    <p:extLst>
      <p:ext uri="{BB962C8B-B14F-4D97-AF65-F5344CB8AC3E}">
        <p14:creationId xmlns:p14="http://schemas.microsoft.com/office/powerpoint/2010/main" val="92734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6195E7-7B76-4EC8-A351-BFCC5D130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Intensivvård – IVA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7C7CB4-C5A5-4854-838B-CCB8B046A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Med intensivvård avses övervakning, diagnostik, behandling och omvårdnad av patienter med akut (livshotande) sjukdom. </a:t>
            </a:r>
          </a:p>
          <a:p>
            <a:r>
              <a:rPr lang="sv-SE"/>
              <a:t>Vården förmedlas inom en särskild enhet som uppfyller vissa grundkrav. Intensivvården skall vara en vårdnivå och inte en vårdplats.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F627F3-7C9F-49EB-BFDA-4B01F9D8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A59050-C610-4880-B3B4-8D9FD87AF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36638864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Kvalitetsindikatorer​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Q1 – riktlinje för intensivvård – kvar, mindre justering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Q2 – SMR, Översyn av riktlinjetext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FF0000"/>
                </a:solidFill>
                <a:latin typeface="Calibri" panose="020F0502020204030204" pitchFamily="34" charset="0"/>
              </a:rPr>
              <a:t>Q3 -Isolering av bakteriell multiresistens – bort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Q4 – överflyttning till annan IVA pga. resursbrist. Annat sjukhus tas bort som ankomstväg och utskriven till 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Q5 - Åter in inom 72 timmar - oförändrad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Q6 - Avlidna på IVA. Oförändrad. DBD + DCD. Ej klart definitionsmässigt än.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000000"/>
                </a:solidFill>
                <a:latin typeface="Calibri" panose="020F0502020204030204" pitchFamily="34" charset="0"/>
              </a:rPr>
              <a:t>Q7 – Behandlingsstrategi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1800">
                <a:solidFill>
                  <a:srgbClr val="000000"/>
                </a:solidFill>
                <a:latin typeface="Calibri" panose="020F0502020204030204" pitchFamily="34" charset="0"/>
              </a:rPr>
              <a:t> Förslag att erhålla dokumenterat beslut inom 24 timmar  men att öppna upp för att dokumentation kan ske på flera sätt. </a:t>
            </a:r>
            <a:r>
              <a:rPr lang="en-US" sz="18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1800">
                <a:solidFill>
                  <a:srgbClr val="000000"/>
                </a:solidFill>
                <a:latin typeface="Calibri" panose="020F0502020204030204" pitchFamily="34" charset="0"/>
              </a:rPr>
              <a:t>Att utveckla dagligt dokumenterade beslut. Förslag att dela upp i två delar – 7 a respektive 7 b. </a:t>
            </a:r>
            <a:r>
              <a:rPr lang="sv-SE" sz="1800" err="1">
                <a:solidFill>
                  <a:srgbClr val="000000"/>
                </a:solidFill>
                <a:latin typeface="Calibri" panose="020F0502020204030204" pitchFamily="34" charset="0"/>
              </a:rPr>
              <a:t>Målnivå</a:t>
            </a:r>
            <a:r>
              <a:rPr lang="sv-SE" sz="1800">
                <a:solidFill>
                  <a:srgbClr val="000000"/>
                </a:solidFill>
                <a:latin typeface="Calibri" panose="020F0502020204030204" pitchFamily="34" charset="0"/>
              </a:rPr>
              <a:t> 90%?</a:t>
            </a:r>
            <a:r>
              <a:rPr lang="en-US" sz="18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FF0000"/>
                </a:solidFill>
                <a:latin typeface="Calibri" panose="020F0502020204030204" pitchFamily="34" charset="0"/>
              </a:rPr>
              <a:t>Q8 – </a:t>
            </a:r>
            <a:r>
              <a:rPr lang="sv-SE" sz="2000" err="1">
                <a:solidFill>
                  <a:srgbClr val="FF0000"/>
                </a:solidFill>
                <a:latin typeface="Calibri" panose="020F0502020204030204" pitchFamily="34" charset="0"/>
              </a:rPr>
              <a:t>Sederingsskala</a:t>
            </a:r>
            <a:r>
              <a:rPr lang="sv-SE" sz="2000">
                <a:solidFill>
                  <a:srgbClr val="FF0000"/>
                </a:solidFill>
                <a:latin typeface="Calibri" panose="020F0502020204030204" pitchFamily="34" charset="0"/>
              </a:rPr>
              <a:t> och </a:t>
            </a:r>
            <a:r>
              <a:rPr lang="sv-SE" sz="2000" err="1">
                <a:solidFill>
                  <a:srgbClr val="FF0000"/>
                </a:solidFill>
                <a:latin typeface="Calibri" panose="020F0502020204030204" pitchFamily="34" charset="0"/>
              </a:rPr>
              <a:t>sederingsmål</a:t>
            </a:r>
            <a:r>
              <a:rPr lang="sv-SE" sz="2000">
                <a:solidFill>
                  <a:srgbClr val="FF0000"/>
                </a:solidFill>
                <a:latin typeface="Calibri" panose="020F0502020204030204" pitchFamily="34" charset="0"/>
              </a:rPr>
              <a:t>. Tas bort.</a:t>
            </a:r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0E5A2C-28E6-43A8-9F05-2613DD109C87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2024-05-22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61E52-CAEE-44A1-97AC-D93068E29D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079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E7A49A-67EA-24E3-C4BE-412FADEED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Föreslagen ny presentation av Q1</a:t>
            </a:r>
          </a:p>
        </p:txBody>
      </p:sp>
      <p:pic>
        <p:nvPicPr>
          <p:cNvPr id="5" name="Platshållare för innehåll 4" descr="En bild som visar text, skärmbild, nummer, Teckensnitt&#10;&#10;Automatiskt genererad beskrivning">
            <a:extLst>
              <a:ext uri="{FF2B5EF4-FFF2-40B4-BE49-F238E27FC236}">
                <a16:creationId xmlns:a16="http://schemas.microsoft.com/office/drawing/2014/main" id="{A0D9FFD3-181B-861D-D890-D3A42D03E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42" y="1465638"/>
            <a:ext cx="8733277" cy="3734124"/>
          </a:xfrm>
        </p:spPr>
      </p:pic>
      <p:pic>
        <p:nvPicPr>
          <p:cNvPr id="7" name="Bildobjekt 6" descr="En bild som visar text, skärmbild, Teckensnitt, linje&#10;&#10;Automatiskt genererad beskrivning">
            <a:extLst>
              <a:ext uri="{FF2B5EF4-FFF2-40B4-BE49-F238E27FC236}">
                <a16:creationId xmlns:a16="http://schemas.microsoft.com/office/drawing/2014/main" id="{8C4D48E7-2D90-8CFC-5DE8-FBCACCF93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261" y="3896553"/>
            <a:ext cx="8016935" cy="21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98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6195E7-7B76-4EC8-A351-BFCC5D130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Intensivvård – IVA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7C7CB4-C5A5-4854-838B-CCB8B046A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Postoperativ vård som p.g.a. platsbrist, stängd postoperativ avdelning eller avsaknad av postoperativ avdelning sker på intensivvårdsavdelning är inte intensivvård. </a:t>
            </a:r>
          </a:p>
          <a:p>
            <a:r>
              <a:rPr lang="sv-SE"/>
              <a:t>Däremot ska vård på postoperativ avdelning som uppfyller kriterier för intensivvård klassificeras som intensivvård. </a:t>
            </a:r>
          </a:p>
          <a:p>
            <a:r>
              <a:rPr lang="sv-SE"/>
              <a:t>Barn på allmän intensivvårdsavdelning skall klassificeras som </a:t>
            </a:r>
            <a:r>
              <a:rPr lang="sv-SE" err="1"/>
              <a:t>vårdtyp</a:t>
            </a:r>
            <a:r>
              <a:rPr lang="sv-SE"/>
              <a:t> IVA.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F627F3-7C9F-49EB-BFDA-4B01F9D8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A59050-C610-4880-B3B4-8D9FD87AF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0543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4FB6F-3139-47F1-A07E-59B36102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Thoraxintensivvård – TIVA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5AB5AD-2CC4-4820-9414-17738A9A9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Med thoraxintensivvård (TIVA) avses vård omedelbart efter hjärtkirurgi. Alla ingrepp som innebär öppnande av </a:t>
            </a:r>
            <a:r>
              <a:rPr lang="sv-SE" err="1"/>
              <a:t>perikardiet</a:t>
            </a:r>
            <a:r>
              <a:rPr lang="sv-SE"/>
              <a:t> eller omfattar öppen kirurgi på de stora </a:t>
            </a:r>
            <a:r>
              <a:rPr lang="sv-SE" err="1"/>
              <a:t>intrathorakala</a:t>
            </a:r>
            <a:r>
              <a:rPr lang="sv-SE"/>
              <a:t> kärlen räknas som hjärtkirurgi. </a:t>
            </a:r>
          </a:p>
          <a:p>
            <a:r>
              <a:rPr lang="sv-SE"/>
              <a:t>Exempelvis: </a:t>
            </a:r>
          </a:p>
          <a:p>
            <a:pPr lvl="1"/>
            <a:r>
              <a:rPr lang="sv-SE"/>
              <a:t>Hjärtoperationer med ECC (hjärt-lungmaskin) </a:t>
            </a:r>
          </a:p>
          <a:p>
            <a:pPr lvl="1"/>
            <a:r>
              <a:rPr lang="sv-SE" err="1"/>
              <a:t>Koronaroperationer</a:t>
            </a:r>
            <a:r>
              <a:rPr lang="sv-SE"/>
              <a:t> off-pump (så kallad "OPCAB") </a:t>
            </a:r>
          </a:p>
          <a:p>
            <a:pPr lvl="1"/>
            <a:r>
              <a:rPr lang="sv-SE"/>
              <a:t>Öppen kirurgi på </a:t>
            </a:r>
            <a:r>
              <a:rPr lang="sv-SE" err="1"/>
              <a:t>thorakalaorta</a:t>
            </a:r>
            <a:r>
              <a:rPr lang="sv-SE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E8F047-CD53-49F7-90AF-2334E670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196B3A-9EC3-449D-97F3-D1BCC3FA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236066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4FB6F-3139-47F1-A07E-59B36102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Thoraxintensivvård – TIVA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5AB5AD-2CC4-4820-9414-17738A9A9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Perkutana aortaklaffar som placerats utan öppnande av </a:t>
            </a:r>
            <a:r>
              <a:rPr lang="sv-SE" err="1"/>
              <a:t>perikardiet</a:t>
            </a:r>
            <a:r>
              <a:rPr lang="sv-SE"/>
              <a:t> klassades tidigare som </a:t>
            </a:r>
            <a:r>
              <a:rPr lang="sv-SE" err="1"/>
              <a:t>vårdtyp</a:t>
            </a:r>
            <a:r>
              <a:rPr lang="sv-SE"/>
              <a:t> TIVA men ska numera klassas som </a:t>
            </a:r>
            <a:r>
              <a:rPr lang="sv-SE" err="1"/>
              <a:t>vårdtyp</a:t>
            </a:r>
            <a:r>
              <a:rPr lang="sv-SE"/>
              <a:t> Postoperativ vård. </a:t>
            </a:r>
          </a:p>
          <a:p>
            <a:r>
              <a:rPr lang="sv-SE"/>
              <a:t>Endast primära vårdtillfället efter kirurgin räknas som TIVA. </a:t>
            </a:r>
          </a:p>
          <a:p>
            <a:r>
              <a:rPr lang="sv-SE"/>
              <a:t>Övriga vårdtillfällen (returer från avdelningen pga. komplikationer, återinläggningar efter reoperationer pga. blödning, infektion etc.) klassificeras som </a:t>
            </a:r>
            <a:r>
              <a:rPr lang="sv-SE" err="1"/>
              <a:t>vårdtyp</a:t>
            </a:r>
            <a:r>
              <a:rPr lang="sv-SE"/>
              <a:t> IVA eller </a:t>
            </a:r>
            <a:r>
              <a:rPr lang="sv-SE" err="1"/>
              <a:t>Postop</a:t>
            </a:r>
            <a:r>
              <a:rPr lang="sv-SE"/>
              <a:t>.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E8F047-CD53-49F7-90AF-2334E670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196B3A-9EC3-449D-97F3-D1BCC3FA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93555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4FB6F-3139-47F1-A07E-59B36102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Thoraxintensivvård – TIVA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5AB5AD-2CC4-4820-9414-17738A9A9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Vid överföring till annan IVA pga. komplikationer eller i övrigt förlängt vårdförlopp klassificeras patienten där som </a:t>
            </a:r>
            <a:r>
              <a:rPr lang="sv-SE" err="1"/>
              <a:t>vårdtyp</a:t>
            </a:r>
            <a:r>
              <a:rPr lang="sv-SE"/>
              <a:t> IVA. </a:t>
            </a:r>
          </a:p>
          <a:p>
            <a:r>
              <a:rPr lang="sv-SE"/>
              <a:t>Patienter som uppfyller TIVA-kriterier, men som vårdas på specialiserad Barn-IVA klassificeras som </a:t>
            </a:r>
            <a:r>
              <a:rPr lang="sv-SE" err="1"/>
              <a:t>vårdtyp</a:t>
            </a:r>
            <a:r>
              <a:rPr lang="sv-SE"/>
              <a:t> BIVA.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E8F047-CD53-49F7-90AF-2334E670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196B3A-9EC3-449D-97F3-D1BCC3FA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98450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D951BF-BBCC-4B88-95D3-38E50457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Barnintensivvård – BIVA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22696E-DDA7-4906-BF1C-675D0AE4C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Med barnintensivvård (BIVA) avses vård av barn (&lt; 16 år) som bedrivs på specialinriktad barnintensivvårdsavdelning. </a:t>
            </a:r>
          </a:p>
          <a:p>
            <a:r>
              <a:rPr lang="sv-SE"/>
              <a:t>Patienter ≥ 16 år som vårdas på en barnintensivvårdsavdelning ska klassificeras som IVA. </a:t>
            </a:r>
          </a:p>
          <a:p>
            <a:r>
              <a:rPr lang="sv-SE"/>
              <a:t>Barn på allmän intensivvårdsavdelning skall klassificeras som </a:t>
            </a:r>
            <a:r>
              <a:rPr lang="sv-SE" err="1"/>
              <a:t>vårdtyp</a:t>
            </a:r>
            <a:r>
              <a:rPr lang="sv-SE"/>
              <a:t> IVA.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3AEA20-6228-4112-8E12-E43783B3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872BC-0D26-441C-A4DB-C78FD4E392EE}" type="datetime1">
              <a:rPr lang="sv-SE" smtClean="0"/>
              <a:t>2024-05-22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2C95FC-9CF7-4AE4-9300-47B53EFE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568794586"/>
      </p:ext>
    </p:extLst>
  </p:cSld>
  <p:clrMapOvr>
    <a:masterClrMapping/>
  </p:clrMapOvr>
</p:sld>
</file>

<file path=ppt/theme/theme1.xml><?xml version="1.0" encoding="utf-8"?>
<a:theme xmlns:a="http://schemas.openxmlformats.org/drawingml/2006/main" name="SIR_ppt_2012_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R" id="{040D0080-32C7-42D5-8F99-8F9B0ECDD900}" vid="{A003ABFB-137C-4C22-8CC9-C6A26E396DD4}"/>
    </a:ext>
  </a:extLst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R" id="{040D0080-32C7-42D5-8F99-8F9B0ECDD900}" vid="{7E700AD0-D5AD-4150-B062-3AE3850A065E}"/>
    </a:ext>
  </a:extLst>
</a:theme>
</file>

<file path=ppt/theme/theme3.xml><?xml version="1.0" encoding="utf-8"?>
<a:theme xmlns:a="http://schemas.openxmlformats.org/drawingml/2006/main" name="SIR_w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7C7246FF-5A9A-49A7-B829-A53FC146924B}" vid="{D1BA103C-A19D-4B2A-9E1B-04DCD37FD025}"/>
    </a:ext>
  </a:extLst>
</a:theme>
</file>

<file path=ppt/theme/theme4.xml><?xml version="1.0" encoding="utf-8"?>
<a:theme xmlns:a="http://schemas.openxmlformats.org/drawingml/2006/main" name="SIR_ppt_2012_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A_SIR_20240522_webinarium" id="{67CB7D2C-27EF-4E45-873F-D5E1E2DA9974}" vid="{9ECC106C-F9DB-4848-99F7-1C1A98D4336A}"/>
    </a:ext>
  </a:extLst>
</a:theme>
</file>

<file path=ppt/theme/theme5.xml><?xml version="1.0" encoding="utf-8"?>
<a:theme xmlns:a="http://schemas.openxmlformats.org/drawingml/2006/main" name="28_SIR_ppt_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77421F57CF8F46BACBC41BB4B35D23" ma:contentTypeVersion="8" ma:contentTypeDescription="Skapa ett nytt dokument." ma:contentTypeScope="" ma:versionID="398c2fb4dda8650c46866c1592cef100">
  <xsd:schema xmlns:xsd="http://www.w3.org/2001/XMLSchema" xmlns:xs="http://www.w3.org/2001/XMLSchema" xmlns:p="http://schemas.microsoft.com/office/2006/metadata/properties" xmlns:ns2="42abce38-5a0e-42c6-9e52-3462f2f18255" xmlns:ns3="268ccaa8-1b68-4b59-b73c-e70464f04e38" targetNamespace="http://schemas.microsoft.com/office/2006/metadata/properties" ma:root="true" ma:fieldsID="e986a317b261d7773302d36d69cc1801" ns2:_="" ns3:_="">
    <xsd:import namespace="42abce38-5a0e-42c6-9e52-3462f2f18255"/>
    <xsd:import namespace="268ccaa8-1b68-4b59-b73c-e70464f04e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abce38-5a0e-42c6-9e52-3462f2f182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8ccaa8-1b68-4b59-b73c-e70464f04e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95D395-D09D-4575-9202-13099C15C4AB}">
  <ds:schemaRefs>
    <ds:schemaRef ds:uri="268ccaa8-1b68-4b59-b73c-e70464f04e38"/>
    <ds:schemaRef ds:uri="42abce38-5a0e-42c6-9e52-3462f2f1825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90ECBD5-44E3-486B-9EE5-0B6807CE78EC}">
  <ds:schemaRefs>
    <ds:schemaRef ds:uri="19d93b51-fca3-4325-91a3-fe596f38fbb4"/>
    <ds:schemaRef ds:uri="a2b9bc27-807c-4d71-b1ce-e6a5b6d1d65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80FCDA9-3171-4A3F-8C04-B2B6B345E1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SIR</Template>
  <Application>Microsoft Office PowerPoint</Application>
  <PresentationFormat>Bredbild</PresentationFormat>
  <Slides>41</Slides>
  <Notes>3</Notes>
  <HiddenSlides>0</HiddenSlides>
  <ScaleCrop>false</ScaleCrop>
  <HeadingPairs>
    <vt:vector size="4" baseType="variant">
      <vt:variant>
        <vt:lpstr>Tema</vt:lpstr>
      </vt:variant>
      <vt:variant>
        <vt:i4>6</vt:i4>
      </vt:variant>
      <vt:variant>
        <vt:lpstr>Bildrubriker</vt:lpstr>
      </vt:variant>
      <vt:variant>
        <vt:i4>41</vt:i4>
      </vt:variant>
    </vt:vector>
  </HeadingPairs>
  <TitlesOfParts>
    <vt:vector size="47" baseType="lpstr">
      <vt:lpstr>SIR_ppt_2012_ny</vt:lpstr>
      <vt:lpstr>Anpassad formgivning</vt:lpstr>
      <vt:lpstr>SIR_wide</vt:lpstr>
      <vt:lpstr>SIR_ppt_2012_ny</vt:lpstr>
      <vt:lpstr>28_SIR_ppt_2012</vt:lpstr>
      <vt:lpstr>Office-tema</vt:lpstr>
      <vt:lpstr>Webinarium 2024-05-22</vt:lpstr>
      <vt:lpstr>PowerPoint-presentation</vt:lpstr>
      <vt:lpstr>Vårdtyper</vt:lpstr>
      <vt:lpstr>Intensivvård – IVA </vt:lpstr>
      <vt:lpstr>Intensivvård – IVA </vt:lpstr>
      <vt:lpstr>Thoraxintensivvård – TIVA </vt:lpstr>
      <vt:lpstr>Thoraxintensivvård – TIVA </vt:lpstr>
      <vt:lpstr>Thoraxintensivvård – TIVA </vt:lpstr>
      <vt:lpstr>Barnintensivvård – BIVA </vt:lpstr>
      <vt:lpstr>Postoperativ vård – Postop</vt:lpstr>
      <vt:lpstr>Postoperativ vård – Postop</vt:lpstr>
      <vt:lpstr>Övrig vård </vt:lpstr>
      <vt:lpstr>Hjärtintensivvård – HIA </vt:lpstr>
      <vt:lpstr>Medianvårtid dygn  vårdtyp Övrigt 2023 per avdelning</vt:lpstr>
      <vt:lpstr>Antal vårdtyp Övrigt 2023 per avdelning</vt:lpstr>
      <vt:lpstr>Andel av olika vårdtyper 2023 per avdelning hos dem som 2023 registrerat vårdtyp Övrigt</vt:lpstr>
      <vt:lpstr>Maxvårdtid dygn vårdtyp Övrigt 2023 per avdelning</vt:lpstr>
      <vt:lpstr>Andel av olika vårdtyper 2023 per avdelning</vt:lpstr>
      <vt:lpstr>Antal vårdtillfällen &gt;1 dygn vårdtyp Övrigt 2023 per avdelning</vt:lpstr>
      <vt:lpstr>Intermediärvård i SIR</vt:lpstr>
      <vt:lpstr>Ny vårdtyp Intermediärvård</vt:lpstr>
      <vt:lpstr>Variabellista</vt:lpstr>
      <vt:lpstr>Variabellista (exempel)</vt:lpstr>
      <vt:lpstr>Arbetsgrupp hittills</vt:lpstr>
      <vt:lpstr>Nästa steg variabler</vt:lpstr>
      <vt:lpstr>Medlemskap och avgift</vt:lpstr>
      <vt:lpstr>Övrigt att tänka på</vt:lpstr>
      <vt:lpstr>Intresseanmälan</vt:lpstr>
      <vt:lpstr>Kvalitetsindikator revision  Samverkan SIR, SIS och RF AnIVA</vt:lpstr>
      <vt:lpstr>PowerPoint-presentation</vt:lpstr>
      <vt:lpstr>Syfte med QI</vt:lpstr>
      <vt:lpstr>QI bör ha god:</vt:lpstr>
      <vt:lpstr>QI bör täcka tre dimensioner</vt:lpstr>
      <vt:lpstr>Arbetet</vt:lpstr>
      <vt:lpstr>Kvalitetsindikatorer​</vt:lpstr>
      <vt:lpstr>Kvalitetsindikatorer​</vt:lpstr>
      <vt:lpstr>Nuvarande presentation av Q1</vt:lpstr>
      <vt:lpstr>Förslag på att dessa flyttas till en ny rapport, struktur</vt:lpstr>
      <vt:lpstr>Övriga diskussionspunkter</vt:lpstr>
      <vt:lpstr>Kvalitetsindikatorer​</vt:lpstr>
      <vt:lpstr>Föreslagen ny presentation av Q1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Webinarium 2024-05-22</dc:title>
  <dc:creator>Lena Andersson</dc:creator>
  <cp:revision>2</cp:revision>
  <dcterms:created xsi:type="dcterms:W3CDTF">2024-05-22T12:05:49Z</dcterms:created>
  <dcterms:modified xsi:type="dcterms:W3CDTF">2024-05-22T15:13:19Z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0x0101000F77421F57CF8F46BACBC41BB4B35D23</vt:lpwstr>
  </property>
</Properties>
</file>