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68" r:id="rId2"/>
    <p:sldId id="261" r:id="rId3"/>
    <p:sldId id="369" r:id="rId4"/>
    <p:sldId id="265" r:id="rId5"/>
    <p:sldId id="370" r:id="rId6"/>
    <p:sldId id="371" r:id="rId7"/>
    <p:sldId id="372" r:id="rId8"/>
    <p:sldId id="373" r:id="rId9"/>
    <p:sldId id="266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E673E-72CE-4A08-817E-F927F8AFDA22}" type="datetimeFigureOut">
              <a:rPr lang="sv-SE" smtClean="0"/>
              <a:t>2022-04-27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559CF-B971-4625-8A0C-5EF67BE01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09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B963E-BACC-4395-95FB-30B9A1513A43}" type="slidenum">
              <a:rPr kumimoji="0" lang="sv-SE" alt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altLang="sv-S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11A18-4733-46CD-B3E1-08A619B2B957}" type="datetime1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2022-04-27</a:t>
            </a:fld>
            <a:endParaRPr kumimoji="0" lang="sv-S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Svenska Intensivvårdsregistret - SIR</a:t>
            </a:r>
          </a:p>
        </p:txBody>
      </p:sp>
    </p:spTree>
    <p:extLst>
      <p:ext uri="{BB962C8B-B14F-4D97-AF65-F5344CB8AC3E}">
        <p14:creationId xmlns:p14="http://schemas.microsoft.com/office/powerpoint/2010/main" val="84103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Samma</a:t>
            </a:r>
            <a:r>
              <a:rPr lang="en-GB"/>
              <a:t> </a:t>
            </a:r>
            <a:r>
              <a:rPr lang="en-GB" err="1"/>
              <a:t>mönster</a:t>
            </a:r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28D257-21CE-40F5-94A5-AB21F352B3D0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51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28D257-21CE-40F5-94A5-AB21F352B3D0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v-SE"/>
              <a:t>2022-03-17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2DB25-00C5-4A61-A0E0-7BE80FAE94CB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4580"/>
            <a:ext cx="1193294" cy="11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1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5885" y="100013"/>
            <a:ext cx="10210169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1376454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2022-03-17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91BDD-08DA-42A4-9B1B-D434A442F9C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0068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1556793"/>
            <a:ext cx="2743200" cy="456937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1556793"/>
            <a:ext cx="8026400" cy="456937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2022-03-17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704DD-673E-4A0F-8413-1C836C12B07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4852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3352" y="100013"/>
            <a:ext cx="11593287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2022-03-17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8F93-925F-4934-B191-201E268138DF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8425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2022-03-17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37D77-0514-4624-9860-BC3ED5BAA8E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1361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5885" y="100013"/>
            <a:ext cx="9806515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2022-03-17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2D907-FE80-445C-830A-3F9B40E9465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9263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5885" y="100013"/>
            <a:ext cx="98065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2022-03-17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96353-5D62-4F38-A324-F8D760C5880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3976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2022-03-17</a:t>
            </a: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A2369-29A2-4DFF-8797-3B3E9D8C73F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5231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2022-03-17</a:t>
            </a: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568E9-1E75-42D2-8750-2E3E2E5D13D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7753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3" y="1484784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1484785"/>
            <a:ext cx="6815667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2708921"/>
            <a:ext cx="4011084" cy="34172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2022-03-17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EF196-301D-46D8-B699-BE970B6293E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3896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1556792"/>
            <a:ext cx="7315200" cy="317078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2022-03-17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222FC-D5E2-43FE-8268-E3A116454B2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1261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775885" y="100013"/>
            <a:ext cx="102044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/>
              <a:t>2022-03-17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71D8F93-925F-4934-B191-201E268138DF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1031" name="Bildobjekt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00013"/>
            <a:ext cx="1193294" cy="11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Clinical </a:t>
            </a:r>
            <a:r>
              <a:rPr lang="sv-SE" b="0" i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Frailty</a:t>
            </a:r>
            <a:r>
              <a:rPr lang="sv-SE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sv-SE" b="0" i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Scale</a:t>
            </a:r>
            <a:r>
              <a:rPr lang="sv-SE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br>
              <a:rPr lang="sv-SE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sv-SE" sz="28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 Ny riktlinje i SIR</a:t>
            </a:r>
            <a:br>
              <a:rPr lang="sv-SE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sv-SE" altLang="sv-SE"/>
          </a:p>
        </p:txBody>
      </p:sp>
      <p:sp>
        <p:nvSpPr>
          <p:cNvPr id="4099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altLang="sv-SE"/>
              <a:t>SIR:s Årliga konferens 22-03-17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B0AA85C-BF8A-4F78-8007-8552F6EC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3A28DA7-A6F5-4A68-877E-42AFF4AE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22DB25-00C5-4A61-A0E0-7BE80FAE94CB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sv-SE"/>
              <a:t>Varför intressant med skörhet på IVA 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D5126561-D648-4158-BBB2-7DCE3BF0C8E7}"/>
              </a:ext>
            </a:extLst>
          </p:cNvPr>
          <p:cNvSpPr txBox="1">
            <a:spLocks/>
          </p:cNvSpPr>
          <p:nvPr/>
        </p:nvSpPr>
        <p:spPr>
          <a:xfrm>
            <a:off x="1981200" y="1600200"/>
            <a:ext cx="8559209" cy="510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Outcome</a:t>
            </a: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D883188-3F5C-4441-BA1A-21CE83A24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272" y="5085184"/>
            <a:ext cx="3240479" cy="123709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FBDAC36A-9C8A-496B-82C8-568F981AE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02" y="1596972"/>
            <a:ext cx="6046960" cy="4106759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814093F-953B-44F4-8205-BB244E57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27EBA1-074C-4CB1-BD75-F2B40AA35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8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/>
              <a:t>Varför intressant med skörhet på IVA 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494AF578-10B8-439E-9396-B8ADAD966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600201"/>
            <a:ext cx="9721080" cy="4997151"/>
          </a:xfrm>
        </p:spPr>
        <p:txBody>
          <a:bodyPr>
            <a:normAutofit fontScale="92500" lnSpcReduction="10000"/>
          </a:bodyPr>
          <a:lstStyle/>
          <a:p>
            <a:r>
              <a:rPr lang="sv-SE" sz="3000" err="1"/>
              <a:t>Outcome</a:t>
            </a:r>
            <a:endParaRPr lang="sv-SE" sz="3000"/>
          </a:p>
          <a:p>
            <a:pPr lvl="1"/>
            <a:r>
              <a:rPr lang="sv-SE" sz="2000"/>
              <a:t>Skörhet är en oberoende </a:t>
            </a:r>
            <a:r>
              <a:rPr lang="sv-SE" sz="2000" err="1"/>
              <a:t>prediktor</a:t>
            </a:r>
            <a:r>
              <a:rPr lang="sv-SE" sz="2000"/>
              <a:t> för död</a:t>
            </a:r>
          </a:p>
          <a:p>
            <a:pPr lvl="2"/>
            <a:r>
              <a:rPr lang="sv-SE" sz="2000"/>
              <a:t>På IVA/på sjukhus/inom 30 dagar/1år etc.   McDormand 2011, </a:t>
            </a:r>
            <a:r>
              <a:rPr lang="sv-SE" sz="2000" err="1"/>
              <a:t>Bagshaw</a:t>
            </a:r>
            <a:r>
              <a:rPr lang="sv-SE" sz="2000"/>
              <a:t> 2014, 2017, Flaatten 2017, </a:t>
            </a:r>
            <a:r>
              <a:rPr lang="sv-SE" sz="2000" err="1"/>
              <a:t>Muscadere</a:t>
            </a:r>
            <a:r>
              <a:rPr lang="sv-SE" sz="2000"/>
              <a:t> 2017, </a:t>
            </a:r>
            <a:r>
              <a:rPr lang="sv-SE" sz="2000" err="1"/>
              <a:t>Guidet</a:t>
            </a:r>
            <a:r>
              <a:rPr lang="sv-SE" sz="2000"/>
              <a:t> 2019 </a:t>
            </a:r>
          </a:p>
          <a:p>
            <a:pPr lvl="1"/>
            <a:endParaRPr lang="sv-SE" sz="2000" i="1"/>
          </a:p>
          <a:p>
            <a:pPr lvl="1"/>
            <a:r>
              <a:rPr lang="sv-SE" sz="2000" i="1"/>
              <a:t>Men</a:t>
            </a:r>
            <a:r>
              <a:rPr lang="sv-SE" sz="2000"/>
              <a:t> ingen tydlig skillnad i </a:t>
            </a:r>
          </a:p>
          <a:p>
            <a:pPr lvl="2"/>
            <a:r>
              <a:rPr lang="sv-SE" sz="2000"/>
              <a:t>Diagnospanorama, sjukdomsgrad (SAPS3, APACHE II)	 </a:t>
            </a:r>
            <a:r>
              <a:rPr lang="sv-SE" sz="2000" err="1"/>
              <a:t>McDermid</a:t>
            </a:r>
            <a:r>
              <a:rPr lang="sv-SE" sz="2000"/>
              <a:t> 2011, </a:t>
            </a:r>
            <a:r>
              <a:rPr lang="sv-SE" sz="2000" err="1"/>
              <a:t>Bagshaw</a:t>
            </a:r>
            <a:r>
              <a:rPr lang="sv-SE" sz="2000"/>
              <a:t> 2014, 2017, Flaatten 2017, </a:t>
            </a:r>
            <a:r>
              <a:rPr lang="sv-SE" sz="2000" err="1"/>
              <a:t>Muscadere</a:t>
            </a:r>
            <a:r>
              <a:rPr lang="sv-SE" sz="2000"/>
              <a:t> 2017, De Geer 2020</a:t>
            </a:r>
          </a:p>
          <a:p>
            <a:pPr lvl="2"/>
            <a:r>
              <a:rPr lang="sv-SE" sz="2000"/>
              <a:t>Visar skörhet på en annan dimension?</a:t>
            </a:r>
          </a:p>
          <a:p>
            <a:pPr lvl="2"/>
            <a:endParaRPr lang="sv-SE" sz="1400"/>
          </a:p>
          <a:p>
            <a:r>
              <a:rPr lang="sv-SE" sz="3000"/>
              <a:t>Visar på särskilda behov</a:t>
            </a:r>
          </a:p>
          <a:p>
            <a:pPr lvl="1"/>
            <a:r>
              <a:rPr lang="sv-SE" sz="2000"/>
              <a:t>Skörhet är associerat med</a:t>
            </a:r>
          </a:p>
          <a:p>
            <a:pPr lvl="2"/>
            <a:r>
              <a:rPr lang="sv-SE" sz="1700"/>
              <a:t>Längre vårdtid på IVA, fler komplikationer, sämre  </a:t>
            </a:r>
            <a:r>
              <a:rPr lang="sv-SE" sz="1700" err="1"/>
              <a:t>QoL</a:t>
            </a:r>
            <a:r>
              <a:rPr lang="sv-SE" sz="1700"/>
              <a:t> efter IVA.</a:t>
            </a:r>
          </a:p>
          <a:p>
            <a:pPr lvl="2"/>
            <a:r>
              <a:rPr lang="sv-SE" sz="1700"/>
              <a:t>Ökad risk för institutionalisering och nya slutenvårdstillfällen efter IVA.		</a:t>
            </a:r>
          </a:p>
          <a:p>
            <a:pPr marL="914400" lvl="2" indent="0">
              <a:buNone/>
            </a:pPr>
            <a:r>
              <a:rPr lang="sv-SE" sz="1700" b="1"/>
              <a:t>	</a:t>
            </a:r>
            <a:r>
              <a:rPr lang="sv-SE" sz="1700" err="1"/>
              <a:t>McDermid</a:t>
            </a:r>
            <a:r>
              <a:rPr lang="sv-SE" sz="1700"/>
              <a:t> 2011, </a:t>
            </a:r>
            <a:r>
              <a:rPr lang="sv-SE" sz="1700" err="1"/>
              <a:t>Bagshaw</a:t>
            </a:r>
            <a:r>
              <a:rPr lang="sv-SE" sz="1700"/>
              <a:t> 2014, 2017, Flaatten 2017, </a:t>
            </a:r>
            <a:r>
              <a:rPr lang="sv-SE" sz="1700" err="1"/>
              <a:t>Muscadere</a:t>
            </a:r>
            <a:r>
              <a:rPr lang="sv-SE" sz="1700"/>
              <a:t> 2017, </a:t>
            </a:r>
            <a:r>
              <a:rPr lang="sv-SE" sz="1700" err="1"/>
              <a:t>Guidet</a:t>
            </a:r>
            <a:r>
              <a:rPr lang="sv-SE" sz="1700"/>
              <a:t> 2019 </a:t>
            </a:r>
          </a:p>
          <a:p>
            <a:pPr lvl="2"/>
            <a:endParaRPr lang="sv-SE" sz="1400"/>
          </a:p>
          <a:p>
            <a:pPr lvl="2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8EDEACF-88DC-47D7-B4C1-55ABC167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98F86F8-9EBF-46F6-8E41-9D791BFD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6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60D2FA35-6BD1-4DE5-84C1-0584B78D7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/>
          </a:bodyPr>
          <a:lstStyle/>
          <a:p>
            <a:pPr lvl="1"/>
            <a:r>
              <a:rPr lang="sv-SE" sz="2000" b="1"/>
              <a:t>Beskrivning av populationen</a:t>
            </a:r>
          </a:p>
          <a:p>
            <a:pPr lvl="2"/>
            <a:r>
              <a:rPr lang="sv-SE" sz="2000"/>
              <a:t>Vilka är det som kommer till IVA?</a:t>
            </a:r>
          </a:p>
          <a:p>
            <a:pPr lvl="1"/>
            <a:r>
              <a:rPr lang="sv-SE" sz="2000" b="1"/>
              <a:t>Kliniskt beslutsfattande</a:t>
            </a:r>
          </a:p>
          <a:p>
            <a:pPr lvl="2"/>
            <a:r>
              <a:rPr lang="sv-SE" sz="2000"/>
              <a:t>Behandlingsstrategi och –mål.</a:t>
            </a:r>
          </a:p>
          <a:p>
            <a:pPr lvl="2"/>
            <a:r>
              <a:rPr lang="sv-SE" sz="2000" err="1"/>
              <a:t>Triagering</a:t>
            </a:r>
            <a:r>
              <a:rPr lang="sv-SE" sz="2000"/>
              <a:t>?</a:t>
            </a:r>
          </a:p>
          <a:p>
            <a:pPr lvl="1"/>
            <a:r>
              <a:rPr lang="sv-SE" sz="2000" b="1"/>
              <a:t>Identifiera patienter med särskilda behov</a:t>
            </a:r>
          </a:p>
          <a:p>
            <a:pPr lvl="2"/>
            <a:r>
              <a:rPr lang="sv-SE" sz="2000"/>
              <a:t>Medicinskt, men även annat.</a:t>
            </a:r>
          </a:p>
          <a:p>
            <a:pPr lvl="3"/>
            <a:r>
              <a:rPr lang="sv-SE"/>
              <a:t>Minimera </a:t>
            </a:r>
            <a:r>
              <a:rPr lang="sv-SE" err="1"/>
              <a:t>sedering</a:t>
            </a:r>
            <a:r>
              <a:rPr lang="sv-SE"/>
              <a:t>, förebygga konfusion, tidig mobilisering, nutrition, etc.</a:t>
            </a:r>
          </a:p>
          <a:p>
            <a:pPr lvl="2"/>
            <a:r>
              <a:rPr lang="sv-SE" sz="2000"/>
              <a:t>Starkare vårdkedja – hela vårdkedjan och tidig planering.</a:t>
            </a:r>
          </a:p>
          <a:p>
            <a:pPr lvl="1"/>
            <a:endParaRPr lang="sv-SE" sz="20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/>
              <a:t>Användningsområden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65ED48F-CB24-4115-9977-85256B74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2AE587C-9867-4BE4-ACEC-354D069E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9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CFS-registrering hos SIR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Sedan 2021-10-01</a:t>
            </a:r>
          </a:p>
          <a:p>
            <a:r>
              <a:rPr lang="sv-SE"/>
              <a:t>19 avdelningar</a:t>
            </a:r>
          </a:p>
          <a:p>
            <a:r>
              <a:rPr lang="sv-SE"/>
              <a:t>2200 registreringar</a:t>
            </a:r>
          </a:p>
          <a:p>
            <a:r>
              <a:rPr lang="sv-SE"/>
              <a:t>Två rapporter på utdataportalen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EFEC11-01D6-4355-9520-F4A95FBD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312C15-677D-49F2-8FE3-58AC4F3A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7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CFS-registrering hos SIR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02870AB-9B45-4014-BB91-DF992280C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844" y="1600200"/>
            <a:ext cx="10862311" cy="4525963"/>
          </a:xfr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C94E097-F08A-4CD7-9B5B-EC9633AD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A28E93-7F04-4549-A14C-7ECB2B7E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4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CFS-registrering hos SIR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ABB1A4E2-7592-41E2-9420-526C03747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844" y="1600200"/>
            <a:ext cx="10862311" cy="4525963"/>
          </a:xfr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1D780C9-D055-44D2-9814-338452A8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460ACAB-64B2-4F58-806C-E99C4987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10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CFS - Antal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191D3D9-C486-4BDD-B52D-D4498EA219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44" y="1556792"/>
            <a:ext cx="7520912" cy="5030599"/>
          </a:xfrm>
          <a:prstGeom prst="rect">
            <a:avLst/>
          </a:prstGeom>
          <a:effectLst/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658805-F5E3-4140-8E13-2640D92815A0}"/>
              </a:ext>
            </a:extLst>
          </p:cNvPr>
          <p:cNvSpPr txBox="1"/>
          <p:nvPr/>
        </p:nvSpPr>
        <p:spPr>
          <a:xfrm>
            <a:off x="8904312" y="6021288"/>
            <a:ext cx="23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NA=bortfall, knappt 5%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9E57AD8-596C-41A9-A346-15020F33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DC5B80-093C-46CA-9DBB-289E5259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36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C0CE7D-B359-4B6E-BD86-E545389A8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CFS - Bortfall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29C8029B-9CFA-4BA7-8BC8-F3ED5A1FEA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28" y="1599435"/>
            <a:ext cx="7111748" cy="4756916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5242A3-7F35-4D4C-BF90-458A53BB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33581C-5F06-4489-B1B2-FD621195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6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CFS – 30-dagarsmortalitet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9FD729B-5923-4AF1-A0C4-FA5C2433DA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05" y="1641820"/>
            <a:ext cx="7596789" cy="508135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7C4DA0C-90C3-4471-A6B8-7989E4E4B985}"/>
              </a:ext>
            </a:extLst>
          </p:cNvPr>
          <p:cNvSpPr txBox="1"/>
          <p:nvPr/>
        </p:nvSpPr>
        <p:spPr>
          <a:xfrm>
            <a:off x="8904312" y="6021288"/>
            <a:ext cx="23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NA=bortfall, knappt 5%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FB14267-365E-48D9-B357-8332CE3C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B85413-67D7-4592-BFD9-99C48795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00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CFS – 30-dagarsmortalitet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7C4DA0C-90C3-4471-A6B8-7989E4E4B985}"/>
              </a:ext>
            </a:extLst>
          </p:cNvPr>
          <p:cNvSpPr txBox="1"/>
          <p:nvPr/>
        </p:nvSpPr>
        <p:spPr>
          <a:xfrm>
            <a:off x="8904312" y="6021288"/>
            <a:ext cx="23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NA=bortfall, knappt 5%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9C110AF-40EF-4294-9978-8FA9D735EA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556792"/>
            <a:ext cx="7432864" cy="4971705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324B743-1C37-40F8-8D3C-B80F931A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6773E3-6FD8-4EB7-B0E8-9DF9A6D9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1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err="1"/>
              <a:t>Frailty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62107"/>
          </a:xfrm>
        </p:spPr>
        <p:txBody>
          <a:bodyPr>
            <a:normAutofit/>
          </a:bodyPr>
          <a:lstStyle/>
          <a:p>
            <a:r>
              <a:rPr lang="sv-SE" sz="2800" i="1"/>
              <a:t>Eng;</a:t>
            </a:r>
            <a:r>
              <a:rPr lang="sv-SE" sz="2800"/>
              <a:t> ungefär ”skörhet”</a:t>
            </a:r>
          </a:p>
          <a:p>
            <a:pPr lvl="1"/>
            <a:r>
              <a:rPr lang="sv-SE" sz="2000" i="1"/>
              <a:t>”A </a:t>
            </a:r>
            <a:r>
              <a:rPr lang="sv-SE" sz="2000" i="1" err="1"/>
              <a:t>multidimensional</a:t>
            </a:r>
            <a:r>
              <a:rPr lang="sv-SE" sz="2000" i="1"/>
              <a:t> syndrome </a:t>
            </a:r>
            <a:r>
              <a:rPr lang="sv-SE" sz="2000" i="1" err="1"/>
              <a:t>characterized</a:t>
            </a:r>
            <a:r>
              <a:rPr lang="sv-SE" sz="2000" i="1"/>
              <a:t> by loss of </a:t>
            </a:r>
            <a:r>
              <a:rPr lang="sv-SE" sz="2000" i="1" err="1"/>
              <a:t>physiologic</a:t>
            </a:r>
            <a:r>
              <a:rPr lang="sv-SE" sz="2000" i="1"/>
              <a:t> and  </a:t>
            </a:r>
            <a:r>
              <a:rPr lang="sv-SE" sz="2000" i="1" err="1"/>
              <a:t>cognitive</a:t>
            </a:r>
            <a:r>
              <a:rPr lang="sv-SE" sz="2000" i="1"/>
              <a:t> </a:t>
            </a:r>
            <a:r>
              <a:rPr lang="sv-SE" sz="2000" i="1" err="1"/>
              <a:t>reserve</a:t>
            </a:r>
            <a:r>
              <a:rPr lang="sv-SE" sz="2000" i="1"/>
              <a:t> that </a:t>
            </a:r>
            <a:r>
              <a:rPr lang="sv-SE" sz="2000" i="1" err="1"/>
              <a:t>heightens</a:t>
            </a:r>
            <a:r>
              <a:rPr lang="sv-SE" sz="2000" i="1"/>
              <a:t> </a:t>
            </a:r>
            <a:r>
              <a:rPr lang="sv-SE" sz="2000" i="1" err="1"/>
              <a:t>vulnerability</a:t>
            </a:r>
            <a:r>
              <a:rPr lang="sv-SE" sz="2000" i="1"/>
              <a:t> to </a:t>
            </a:r>
            <a:r>
              <a:rPr lang="sv-SE" sz="2000" i="1" err="1"/>
              <a:t>unfavourable</a:t>
            </a:r>
            <a:r>
              <a:rPr lang="sv-SE" sz="2000" i="1"/>
              <a:t> </a:t>
            </a:r>
            <a:r>
              <a:rPr lang="sv-SE" sz="2000" i="1" err="1"/>
              <a:t>outcome</a:t>
            </a:r>
            <a:r>
              <a:rPr lang="sv-SE" sz="2000" i="1"/>
              <a:t>.”		</a:t>
            </a:r>
            <a:r>
              <a:rPr lang="sv-SE" sz="2000" err="1"/>
              <a:t>Rockwood</a:t>
            </a:r>
            <a:r>
              <a:rPr lang="sv-SE" sz="2000"/>
              <a:t> 2005</a:t>
            </a:r>
          </a:p>
          <a:p>
            <a:pPr lvl="1"/>
            <a:r>
              <a:rPr lang="sv-SE" sz="2000"/>
              <a:t>Samlade bördan av sjukdomstillstånd, nedsatt ADL-funktion och kognition, muskelförlust etc., inte diagnoserna i sig, och därav ökad sårbarhet.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155513-AFA3-4CE8-9403-3C6F7C20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C60575-9E70-4376-92AC-F6D96D01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6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CFS - SMR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D461F32-8ADE-43CE-B108-D2A50BF4B693}"/>
              </a:ext>
            </a:extLst>
          </p:cNvPr>
          <p:cNvSpPr txBox="1"/>
          <p:nvPr/>
        </p:nvSpPr>
        <p:spPr>
          <a:xfrm>
            <a:off x="10560496" y="3460361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 &lt;0.0001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02C1C6E-E2BF-4617-ABCB-AC83D92BEE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56" y="1556792"/>
            <a:ext cx="7648888" cy="51162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A565259-E0A9-436F-8189-6C7B82AF62A4}"/>
              </a:ext>
            </a:extLst>
          </p:cNvPr>
          <p:cNvSpPr txBox="1"/>
          <p:nvPr/>
        </p:nvSpPr>
        <p:spPr>
          <a:xfrm>
            <a:off x="8904312" y="6021288"/>
            <a:ext cx="23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NA=bortfall, knappt 5%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8AD6E5-E23A-4658-A89A-44D279D7D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9B39B8E0-3B6A-4A52-922A-2A5D0DE2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51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37FE89-D3C4-42BB-BCFC-5F8E3BA30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CFS – Antal / Åldersgrupp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2954147-C303-46C4-B3E8-B617D9392E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60" y="1556792"/>
            <a:ext cx="7576880" cy="506803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56BC05F-78AE-48D4-91F4-C72DA10B9609}"/>
              </a:ext>
            </a:extLst>
          </p:cNvPr>
          <p:cNvSpPr txBox="1"/>
          <p:nvPr/>
        </p:nvSpPr>
        <p:spPr>
          <a:xfrm>
            <a:off x="8904312" y="6021288"/>
            <a:ext cx="23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NA=bortfall, knappt 5%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03FBC8-802E-4118-98A6-3717BC5E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361DA6F-EB21-4692-B5D4-95E0F1EE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66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C72EB6-0D63-41FC-B80A-C5EB3BF3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CFS – 30-dagarsmortalitet / Åldersgrupp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E727BFD-E17F-4B4A-99B5-3367BDABDF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56" y="1484784"/>
            <a:ext cx="7648888" cy="51162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E5EDF02-65B9-4AE2-B47C-95A9A36A1D90}"/>
              </a:ext>
            </a:extLst>
          </p:cNvPr>
          <p:cNvSpPr txBox="1"/>
          <p:nvPr/>
        </p:nvSpPr>
        <p:spPr>
          <a:xfrm>
            <a:off x="8904312" y="6021288"/>
            <a:ext cx="23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NA=bortfall, knappt 5%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9CEF885-5DAD-4DCF-98B4-050F5307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BEDD753-B44F-4687-9749-2EB1E93F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58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A963A0-B3E2-4673-8A73-1D297F87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CFS – SMR / Åldersgrupp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9B80805-DFCD-4742-BEA6-E99E53BE9C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52" y="1580640"/>
            <a:ext cx="7720896" cy="516436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DC84670-4305-459F-8330-F32810B9E9A8}"/>
              </a:ext>
            </a:extLst>
          </p:cNvPr>
          <p:cNvSpPr txBox="1"/>
          <p:nvPr/>
        </p:nvSpPr>
        <p:spPr>
          <a:xfrm>
            <a:off x="8904312" y="6021288"/>
            <a:ext cx="23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NA=bortfall, knappt 5%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BC4CCA0-5D1D-4D9D-885E-C895E22FC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2DBE49-C2A4-4AA6-A547-08BE59E7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77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0C65D2-EB49-436C-9DBA-908E52E8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CFS - 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B44E57-6B78-472B-B5E5-684F292AE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/>
              <a:t>Flera som redan registrerar CFS</a:t>
            </a:r>
          </a:p>
          <a:p>
            <a:r>
              <a:rPr lang="sv-SE" sz="2000"/>
              <a:t>Litet bortfall, knappt 5%</a:t>
            </a:r>
          </a:p>
          <a:p>
            <a:r>
              <a:rPr lang="sv-SE" sz="2000"/>
              <a:t>De flesta som vårdas på IVA är inte sköra</a:t>
            </a:r>
          </a:p>
          <a:p>
            <a:r>
              <a:rPr lang="sv-SE" sz="2000"/>
              <a:t>30-dagarsmortaliteten är starkt kopplad till den grad av skörhet som registrerats</a:t>
            </a:r>
          </a:p>
          <a:p>
            <a:r>
              <a:rPr lang="sv-SE" sz="2000"/>
              <a:t>Skörheten påverkar även den riskjusterade mortaliteten signifikant</a:t>
            </a:r>
          </a:p>
          <a:p>
            <a:r>
              <a:rPr lang="sv-SE" sz="2000"/>
              <a:t>Vad registreringen används till lokalt vill vi gärna veta</a:t>
            </a:r>
          </a:p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0CB0AF-3EC8-495B-8541-687168A4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23E081-6CF2-4504-A916-95D76EA2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8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C694EF-44DA-4256-A9F6-7C13FC6F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Frailty</a:t>
            </a:r>
            <a:endParaRPr lang="sv-SE"/>
          </a:p>
        </p:txBody>
      </p:sp>
      <p:pic>
        <p:nvPicPr>
          <p:cNvPr id="8" name="Platshållare för innehåll 7" descr="En bild som visar text&#10;&#10;Automatiskt genererad beskrivning">
            <a:extLst>
              <a:ext uri="{FF2B5EF4-FFF2-40B4-BE49-F238E27FC236}">
                <a16:creationId xmlns:a16="http://schemas.microsoft.com/office/drawing/2014/main" id="{EFA4E236-55BD-4E14-B5AF-641AEBCEC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60" y="4510985"/>
            <a:ext cx="5191851" cy="1658627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18BF63-9A40-4DF8-9FC7-5584F2EA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F6F8E7-7EA9-4BE5-A899-7328CA12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7560C3D-E9A9-4ECC-89A0-2C50BAC9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72816"/>
            <a:ext cx="3556000" cy="255143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AC1D9B7-AE29-4B4E-9B03-F966F12AA576}"/>
              </a:ext>
            </a:extLst>
          </p:cNvPr>
          <p:cNvSpPr txBox="1"/>
          <p:nvPr/>
        </p:nvSpPr>
        <p:spPr>
          <a:xfrm>
            <a:off x="4365024" y="1957812"/>
            <a:ext cx="76482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Risken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hos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sköra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personer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för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plötslig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förändring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av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hälsoläge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efter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sjukdom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Den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gröna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linjen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representerar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icke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skör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person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som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efter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lättare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sjukdom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drabbas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av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mindre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försämring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i function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och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sedan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återgår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till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normalläge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Den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röda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linjen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representerar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skör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person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som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efter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liknande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sjukdom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drabbas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av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kraftigare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försämring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som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kan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sluta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i manifest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försämring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av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hälsoläget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som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inte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återgår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till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läget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före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insjuknande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2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/>
              <a:t>Skörhet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62107"/>
          </a:xfrm>
        </p:spPr>
        <p:txBody>
          <a:bodyPr>
            <a:normAutofit/>
          </a:bodyPr>
          <a:lstStyle/>
          <a:p>
            <a:r>
              <a:rPr lang="sv-SE" sz="2800" i="1"/>
              <a:t>Eng;</a:t>
            </a:r>
            <a:r>
              <a:rPr lang="sv-SE" sz="2800"/>
              <a:t> ungefär ”skörhet”</a:t>
            </a:r>
          </a:p>
          <a:p>
            <a:pPr lvl="1"/>
            <a:r>
              <a:rPr lang="sv-SE" sz="2000" i="1"/>
              <a:t>”A </a:t>
            </a:r>
            <a:r>
              <a:rPr lang="sv-SE" sz="2000" i="1" err="1"/>
              <a:t>multidimensional</a:t>
            </a:r>
            <a:r>
              <a:rPr lang="sv-SE" sz="2000" i="1"/>
              <a:t> syndrome </a:t>
            </a:r>
            <a:r>
              <a:rPr lang="sv-SE" sz="2000" i="1" err="1"/>
              <a:t>characterized</a:t>
            </a:r>
            <a:r>
              <a:rPr lang="sv-SE" sz="2000" i="1"/>
              <a:t> by loss of </a:t>
            </a:r>
            <a:r>
              <a:rPr lang="sv-SE" sz="2000" i="1" err="1"/>
              <a:t>physiologic</a:t>
            </a:r>
            <a:r>
              <a:rPr lang="sv-SE" sz="2000" i="1"/>
              <a:t> and  </a:t>
            </a:r>
            <a:r>
              <a:rPr lang="sv-SE" sz="2000" i="1" err="1"/>
              <a:t>cognitive</a:t>
            </a:r>
            <a:r>
              <a:rPr lang="sv-SE" sz="2000" i="1"/>
              <a:t> </a:t>
            </a:r>
            <a:r>
              <a:rPr lang="sv-SE" sz="2000" i="1" err="1"/>
              <a:t>reserve</a:t>
            </a:r>
            <a:r>
              <a:rPr lang="sv-SE" sz="2000" i="1"/>
              <a:t> that </a:t>
            </a:r>
            <a:r>
              <a:rPr lang="sv-SE" sz="2000" i="1" err="1"/>
              <a:t>heightens</a:t>
            </a:r>
            <a:r>
              <a:rPr lang="sv-SE" sz="2000" i="1"/>
              <a:t> </a:t>
            </a:r>
            <a:r>
              <a:rPr lang="sv-SE" sz="2000" i="1" err="1"/>
              <a:t>vulnerability</a:t>
            </a:r>
            <a:r>
              <a:rPr lang="sv-SE" sz="2000" i="1"/>
              <a:t> to </a:t>
            </a:r>
            <a:r>
              <a:rPr lang="sv-SE" sz="2000" i="1" err="1"/>
              <a:t>unfavourable</a:t>
            </a:r>
            <a:r>
              <a:rPr lang="sv-SE" sz="2000" i="1"/>
              <a:t> </a:t>
            </a:r>
            <a:r>
              <a:rPr lang="sv-SE" sz="2000" i="1" err="1"/>
              <a:t>outcome</a:t>
            </a:r>
            <a:r>
              <a:rPr lang="sv-SE" sz="2000" i="1"/>
              <a:t>.”		</a:t>
            </a:r>
            <a:r>
              <a:rPr lang="sv-SE" sz="2000" err="1"/>
              <a:t>Rockwood</a:t>
            </a:r>
            <a:r>
              <a:rPr lang="sv-SE" sz="2000"/>
              <a:t> 2005</a:t>
            </a:r>
          </a:p>
          <a:p>
            <a:pPr lvl="1"/>
            <a:r>
              <a:rPr lang="sv-SE" sz="2000"/>
              <a:t>Samlade bördan av </a:t>
            </a:r>
            <a:r>
              <a:rPr lang="sv-SE" sz="2000" err="1"/>
              <a:t>komorbiditeter</a:t>
            </a:r>
            <a:r>
              <a:rPr lang="sv-SE" sz="2000"/>
              <a:t>, nedsatt ADL-funktion och kognition, muskelförlus etc., inte diagnoserna i sig, och därav ökad sårbarhet.</a:t>
            </a:r>
          </a:p>
          <a:p>
            <a:pPr lvl="1"/>
            <a:endParaRPr lang="sv-SE" sz="1000"/>
          </a:p>
          <a:p>
            <a:r>
              <a:rPr lang="sv-SE"/>
              <a:t>Utvecklat inom geriatriken</a:t>
            </a:r>
          </a:p>
          <a:p>
            <a:pPr lvl="1"/>
            <a:r>
              <a:rPr lang="sv-SE" sz="2000"/>
              <a:t>25% av normalpopulationen ≥65 år, 50% ≥85 år (Kanada). 	Hoover 2013</a:t>
            </a:r>
          </a:p>
          <a:p>
            <a:pPr marL="457200" lvl="1" indent="0">
              <a:buNone/>
            </a:pPr>
            <a:r>
              <a:rPr lang="sv-SE" sz="1600"/>
              <a:t>					</a:t>
            </a:r>
            <a:endParaRPr lang="sv-SE" sz="200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8368B7-E5CF-4083-BE7D-E50ED789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3B0A42-8DF2-4203-A5F3-FEAF1B34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1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46A152-34C9-4A56-B75B-092B1B7B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Clinical </a:t>
            </a:r>
            <a:r>
              <a:rPr lang="sv-SE" err="1"/>
              <a:t>frailty</a:t>
            </a:r>
            <a:r>
              <a:rPr lang="sv-SE"/>
              <a:t> </a:t>
            </a:r>
            <a:r>
              <a:rPr lang="sv-SE" err="1"/>
              <a:t>scale</a:t>
            </a:r>
            <a:r>
              <a:rPr lang="sv-SE"/>
              <a:t> - CFS</a:t>
            </a:r>
          </a:p>
        </p:txBody>
      </p:sp>
      <p:pic>
        <p:nvPicPr>
          <p:cNvPr id="8" name="Platshållare för innehåll 7" descr="En bild som visar text&#10;&#10;Automatiskt genererad beskrivning">
            <a:extLst>
              <a:ext uri="{FF2B5EF4-FFF2-40B4-BE49-F238E27FC236}">
                <a16:creationId xmlns:a16="http://schemas.microsoft.com/office/drawing/2014/main" id="{115D5B7F-E179-4747-B140-496C40867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352642"/>
            <a:ext cx="5737179" cy="2234316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D32273-7C59-452D-B58C-EFBD10CF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91F5E4-5C24-409A-BADF-2C00567C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602223F-F422-4236-8A40-15EDABFA7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352642"/>
            <a:ext cx="5097727" cy="3631857"/>
          </a:xfrm>
          <a:prstGeom prst="rect">
            <a:avLst/>
          </a:prstGeom>
        </p:spPr>
      </p:pic>
      <p:pic>
        <p:nvPicPr>
          <p:cNvPr id="12" name="Bildobjekt 11" descr="En bild som visar bord&#10;&#10;Automatiskt genererad beskrivning">
            <a:extLst>
              <a:ext uri="{FF2B5EF4-FFF2-40B4-BE49-F238E27FC236}">
                <a16:creationId xmlns:a16="http://schemas.microsoft.com/office/drawing/2014/main" id="{E48BD0CF-77F9-43AA-9E81-A7488A1DB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293096"/>
            <a:ext cx="6638400" cy="1966698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2459270A-89BF-4D9E-8DBF-D18A8F5D9E66}"/>
              </a:ext>
            </a:extLst>
          </p:cNvPr>
          <p:cNvSpPr txBox="1"/>
          <p:nvPr/>
        </p:nvSpPr>
        <p:spPr>
          <a:xfrm>
            <a:off x="7306020" y="5242801"/>
            <a:ext cx="4521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Rockwood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 K, Song X, </a:t>
            </a:r>
            <a:r>
              <a:rPr kumimoji="0" lang="sv-SE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MacKnight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 C, Bergman H, Hogan DB, </a:t>
            </a:r>
            <a:r>
              <a:rPr kumimoji="0" lang="sv-SE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McDowell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 I, m.fl. A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global clinical measure of fitness and frailty in elderly people. CMAJ Can Med Assoc 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J </a:t>
            </a:r>
            <a:r>
              <a:rPr kumimoji="0" lang="sv-SE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J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Assoc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Medicale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 Can. 30 augusti 2005;173(5):489–95.</a:t>
            </a: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5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>
                <a:cs typeface="Garamond"/>
              </a:rPr>
              <a:t>Clinical </a:t>
            </a:r>
            <a:r>
              <a:rPr lang="sv-SE" err="1">
                <a:cs typeface="Garamond"/>
              </a:rPr>
              <a:t>Frailty</a:t>
            </a:r>
            <a:r>
              <a:rPr lang="sv-SE">
                <a:cs typeface="Garamond"/>
              </a:rPr>
              <a:t> </a:t>
            </a:r>
            <a:r>
              <a:rPr lang="sv-SE" err="1">
                <a:cs typeface="Garamond"/>
              </a:rPr>
              <a:t>Scale</a:t>
            </a:r>
            <a:r>
              <a:rPr lang="sv-SE">
                <a:cs typeface="Garamond"/>
              </a:rPr>
              <a:t> – CFS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242813" y="6453963"/>
            <a:ext cx="1018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Rockwood</a:t>
            </a: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2005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67" y="1394624"/>
            <a:ext cx="6639657" cy="505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18A430D-688B-43AC-A8C9-AB946DEA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5F6F26-DF55-49D0-A88C-7DFA1E66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8" descr="A screenshot of text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335361" y="416169"/>
            <a:ext cx="8737600" cy="60256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68500E9-50E9-4C1B-B56F-3DE194EB5561}"/>
              </a:ext>
            </a:extLst>
          </p:cNvPr>
          <p:cNvSpPr txBox="1"/>
          <p:nvPr/>
        </p:nvSpPr>
        <p:spPr>
          <a:xfrm>
            <a:off x="9235409" y="5083668"/>
            <a:ext cx="2621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Vi använder en svensk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översättning  som skapats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av Niklas </a:t>
            </a: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Ekerstad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 och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medarbetare 2017.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C19C23FD-C00C-42E9-8186-1888A64F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28A85FBB-E9BF-42A0-B668-35A49B41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5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6C27C-4AAF-480C-995A-BCA03875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0" u="none" strike="noStrike" baseline="0">
                <a:latin typeface="+mn-lt"/>
              </a:rPr>
              <a:t>Skörhetsbedömning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D61C0F-137B-4FDA-A4FA-D0EFA08CF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sv-SE" sz="2400" b="0" i="0" u="none" strike="noStrike" baseline="0">
                <a:latin typeface="+mn-lt"/>
              </a:rPr>
              <a:t>Jämför patienten med motsvarande åldersgrupp.</a:t>
            </a:r>
          </a:p>
          <a:p>
            <a:pPr algn="l"/>
            <a:r>
              <a:rPr lang="sv-SE" sz="2400" b="0" i="0" u="none" strike="noStrike" baseline="0">
                <a:latin typeface="+mn-lt"/>
              </a:rPr>
              <a:t>Bedöm hur patienten var de senaste veckorna/månaderna innan sjukhusinläggningen. </a:t>
            </a:r>
            <a:r>
              <a:rPr lang="sv-SE" sz="2400" b="0" i="0" u="none" strike="noStrike" baseline="0" err="1">
                <a:latin typeface="+mn-lt"/>
              </a:rPr>
              <a:t>Frailtybedömningen</a:t>
            </a:r>
            <a:r>
              <a:rPr lang="sv-SE" sz="2400" b="0" i="0" u="none" strike="noStrike" baseline="0">
                <a:latin typeface="+mn-lt"/>
              </a:rPr>
              <a:t> ska spegla hur det var innan den akuta försämringen.</a:t>
            </a:r>
          </a:p>
          <a:p>
            <a:pPr algn="l"/>
            <a:r>
              <a:rPr lang="sv-SE" sz="2400" b="0" i="0" u="none" strike="noStrike" baseline="0">
                <a:latin typeface="+mn-lt"/>
              </a:rPr>
              <a:t>Det räcker med att en punkt uppnås på en högre skörhetsgrad för att patienten ska hamna i denna grupp.</a:t>
            </a:r>
            <a:endParaRPr lang="sv-SE" sz="2400">
              <a:latin typeface="+mn-lt"/>
            </a:endParaRPr>
          </a:p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37C216-7A4E-44A4-8F55-57645450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33A7FC-6407-4B88-A8B5-11557E57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0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sv-SE"/>
              <a:t>Varför intressant med skörhet på IVA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D5126561-D648-4158-BBB2-7DCE3BF0C8E7}"/>
              </a:ext>
            </a:extLst>
          </p:cNvPr>
          <p:cNvSpPr txBox="1">
            <a:spLocks/>
          </p:cNvSpPr>
          <p:nvPr/>
        </p:nvSpPr>
        <p:spPr>
          <a:xfrm>
            <a:off x="1981200" y="1600200"/>
            <a:ext cx="8559209" cy="510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Outcome</a:t>
            </a: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D883188-3F5C-4441-BA1A-21CE83A24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560" y="5016971"/>
            <a:ext cx="3240479" cy="123709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229C5E40-37A3-4A46-B07F-F2E7E9E4C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376" y="1637989"/>
            <a:ext cx="5260050" cy="39958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A4A38CE-6A51-4BC1-979F-908D291E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2022-03-17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42695-9ADE-4280-8A73-54E436A2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D8F93-925F-4934-B191-201E268138DF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71924"/>
      </p:ext>
    </p:extLst>
  </p:cSld>
  <p:clrMapOvr>
    <a:masterClrMapping/>
  </p:clrMapOvr>
</p:sld>
</file>

<file path=ppt/theme/theme1.xml><?xml version="1.0" encoding="utf-8"?>
<a:theme xmlns:a="http://schemas.openxmlformats.org/drawingml/2006/main" name="SIR_ppt_2012_n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R_Wide" id="{529E4D5E-9FB1-4F2D-8C4C-3D7AC4F86636}" vid="{C8D215EC-73F6-4C96-A6EF-5235EFEE902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757</Words>
  <Application>Microsoft Office PowerPoint</Application>
  <PresentationFormat>Bredbild</PresentationFormat>
  <Paragraphs>147</Paragraphs>
  <Slides>24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0" baseType="lpstr">
      <vt:lpstr>Arial</vt:lpstr>
      <vt:lpstr>Calibri</vt:lpstr>
      <vt:lpstr>Open Sans</vt:lpstr>
      <vt:lpstr>Times New Roman</vt:lpstr>
      <vt:lpstr>TimesNewRomanPSMT</vt:lpstr>
      <vt:lpstr>SIR_ppt_2012_ny</vt:lpstr>
      <vt:lpstr>Clinical Frailty Scale  - Ny riktlinje i SIR </vt:lpstr>
      <vt:lpstr>Frailty</vt:lpstr>
      <vt:lpstr>Frailty</vt:lpstr>
      <vt:lpstr>Skörhet</vt:lpstr>
      <vt:lpstr>Clinical frailty scale - CFS</vt:lpstr>
      <vt:lpstr>Clinical Frailty Scale – CFS </vt:lpstr>
      <vt:lpstr>PowerPoint-presentation</vt:lpstr>
      <vt:lpstr>Skörhetsbedömning</vt:lpstr>
      <vt:lpstr>Varför intressant med skörhet på IVA</vt:lpstr>
      <vt:lpstr>Varför intressant med skörhet på IVA </vt:lpstr>
      <vt:lpstr>Varför intressant med skörhet på IVA </vt:lpstr>
      <vt:lpstr>Användningsområden</vt:lpstr>
      <vt:lpstr>CFS-registrering hos SIR</vt:lpstr>
      <vt:lpstr>CFS-registrering hos SIR</vt:lpstr>
      <vt:lpstr>CFS-registrering hos SIR</vt:lpstr>
      <vt:lpstr>CFS - Antal</vt:lpstr>
      <vt:lpstr>CFS - Bortfall</vt:lpstr>
      <vt:lpstr>CFS – 30-dagarsmortalitet</vt:lpstr>
      <vt:lpstr>CFS – 30-dagarsmortalitet</vt:lpstr>
      <vt:lpstr>CFS - SMR</vt:lpstr>
      <vt:lpstr>CFS – Antal / Åldersgrupp</vt:lpstr>
      <vt:lpstr>CFS – 30-dagarsmortalitet / Åldersgrupp</vt:lpstr>
      <vt:lpstr>CFS – SMR / Åldersgrupp</vt:lpstr>
      <vt:lpstr>CFS - Sammanfattning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Frailty Scale</dc:title>
  <dc:creator>Lars Engerström</dc:creator>
  <cp:lastModifiedBy>Lena Andersson</cp:lastModifiedBy>
  <cp:revision>3</cp:revision>
  <dcterms:created xsi:type="dcterms:W3CDTF">2022-03-30T08:29:16Z</dcterms:created>
  <dcterms:modified xsi:type="dcterms:W3CDTF">2022-04-27T06:19:14Z</dcterms:modified>
</cp:coreProperties>
</file>