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notesMasterIdLst>
    <p:notesMasterId r:id="rId43"/>
  </p:notesMasterIdLst>
  <p:sldIdLst>
    <p:sldId id="574" r:id="rId3"/>
    <p:sldId id="575" r:id="rId4"/>
    <p:sldId id="576" r:id="rId5"/>
    <p:sldId id="577" r:id="rId6"/>
    <p:sldId id="578" r:id="rId7"/>
    <p:sldId id="579" r:id="rId8"/>
    <p:sldId id="580" r:id="rId9"/>
    <p:sldId id="581" r:id="rId10"/>
    <p:sldId id="582" r:id="rId11"/>
    <p:sldId id="583" r:id="rId12"/>
    <p:sldId id="584" r:id="rId13"/>
    <p:sldId id="585" r:id="rId14"/>
    <p:sldId id="586" r:id="rId15"/>
    <p:sldId id="587" r:id="rId16"/>
    <p:sldId id="588" r:id="rId17"/>
    <p:sldId id="589" r:id="rId18"/>
    <p:sldId id="590" r:id="rId19"/>
    <p:sldId id="591" r:id="rId20"/>
    <p:sldId id="592" r:id="rId21"/>
    <p:sldId id="593" r:id="rId22"/>
    <p:sldId id="594" r:id="rId23"/>
    <p:sldId id="595" r:id="rId24"/>
    <p:sldId id="596" r:id="rId25"/>
    <p:sldId id="597" r:id="rId26"/>
    <p:sldId id="598" r:id="rId27"/>
    <p:sldId id="599" r:id="rId28"/>
    <p:sldId id="600" r:id="rId29"/>
    <p:sldId id="601" r:id="rId30"/>
    <p:sldId id="602" r:id="rId31"/>
    <p:sldId id="603" r:id="rId32"/>
    <p:sldId id="604" r:id="rId33"/>
    <p:sldId id="605" r:id="rId34"/>
    <p:sldId id="606" r:id="rId35"/>
    <p:sldId id="607" r:id="rId36"/>
    <p:sldId id="608" r:id="rId37"/>
    <p:sldId id="609" r:id="rId38"/>
    <p:sldId id="610" r:id="rId39"/>
    <p:sldId id="611" r:id="rId40"/>
    <p:sldId id="612" r:id="rId41"/>
    <p:sldId id="394" r:id="rId4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55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H:\projekt\SIR\2022\&#197;rsrapport2021\kvar\2\covid-demo-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sv-SE" sz="1800" b="1">
                <a:solidFill>
                  <a:sysClr val="windowText" lastClr="000000"/>
                </a:solidFill>
              </a:rPr>
              <a:t>90-dagarsmortalitet,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tblAlderMort30!$E$1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tblAlderMort30!$D$2:$D$11</c:f>
              <c:strCache>
                <c:ptCount val="10"/>
                <c:pt idx="0">
                  <c:v>0-10</c:v>
                </c:pt>
                <c:pt idx="1">
                  <c:v>10-20</c:v>
                </c:pt>
                <c:pt idx="2">
                  <c:v>20-30</c:v>
                </c:pt>
                <c:pt idx="3">
                  <c:v>30-40</c:v>
                </c:pt>
                <c:pt idx="4">
                  <c:v>40-50</c:v>
                </c:pt>
                <c:pt idx="5">
                  <c:v>50-60</c:v>
                </c:pt>
                <c:pt idx="6">
                  <c:v>60-70</c:v>
                </c:pt>
                <c:pt idx="7">
                  <c:v>70-80</c:v>
                </c:pt>
                <c:pt idx="8">
                  <c:v>80-90</c:v>
                </c:pt>
                <c:pt idx="9">
                  <c:v>90-100</c:v>
                </c:pt>
              </c:strCache>
            </c:strRef>
          </c:cat>
          <c:val>
            <c:numRef>
              <c:f>tblAlderMort30!$E$2:$E$11</c:f>
              <c:numCache>
                <c:formatCode>General</c:formatCode>
                <c:ptCount val="10"/>
                <c:pt idx="0">
                  <c:v>11.1111111111111</c:v>
                </c:pt>
                <c:pt idx="1">
                  <c:v>5.71428571428571</c:v>
                </c:pt>
                <c:pt idx="2">
                  <c:v>6.3492063492063506</c:v>
                </c:pt>
                <c:pt idx="3">
                  <c:v>5.9523809523809499</c:v>
                </c:pt>
                <c:pt idx="4">
                  <c:v>10.5726872246696</c:v>
                </c:pt>
                <c:pt idx="5">
                  <c:v>16.293279022403301</c:v>
                </c:pt>
                <c:pt idx="6">
                  <c:v>27.219917012448104</c:v>
                </c:pt>
                <c:pt idx="7">
                  <c:v>50.541125541125496</c:v>
                </c:pt>
                <c:pt idx="8">
                  <c:v>64.356435643564396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02-4F80-B2F9-EAE31F1366D9}"/>
            </c:ext>
          </c:extLst>
        </c:ser>
        <c:ser>
          <c:idx val="1"/>
          <c:order val="1"/>
          <c:tx>
            <c:strRef>
              <c:f>tblAlderMort30!$F$1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tblAlderMort30!$D$2:$D$11</c:f>
              <c:strCache>
                <c:ptCount val="10"/>
                <c:pt idx="0">
                  <c:v>0-10</c:v>
                </c:pt>
                <c:pt idx="1">
                  <c:v>10-20</c:v>
                </c:pt>
                <c:pt idx="2">
                  <c:v>20-30</c:v>
                </c:pt>
                <c:pt idx="3">
                  <c:v>30-40</c:v>
                </c:pt>
                <c:pt idx="4">
                  <c:v>40-50</c:v>
                </c:pt>
                <c:pt idx="5">
                  <c:v>50-60</c:v>
                </c:pt>
                <c:pt idx="6">
                  <c:v>60-70</c:v>
                </c:pt>
                <c:pt idx="7">
                  <c:v>70-80</c:v>
                </c:pt>
                <c:pt idx="8">
                  <c:v>80-90</c:v>
                </c:pt>
                <c:pt idx="9">
                  <c:v>90-100</c:v>
                </c:pt>
              </c:strCache>
            </c:strRef>
          </c:cat>
          <c:val>
            <c:numRef>
              <c:f>tblAlderMort30!$F$2:$F$11</c:f>
              <c:numCache>
                <c:formatCode>General</c:formatCode>
                <c:ptCount val="10"/>
                <c:pt idx="0">
                  <c:v>9.5238095238095202</c:v>
                </c:pt>
                <c:pt idx="1">
                  <c:v>6.8965517241379297</c:v>
                </c:pt>
                <c:pt idx="2">
                  <c:v>2</c:v>
                </c:pt>
                <c:pt idx="3">
                  <c:v>6.0185185185185199</c:v>
                </c:pt>
                <c:pt idx="4">
                  <c:v>7.3995771670190296</c:v>
                </c:pt>
                <c:pt idx="5">
                  <c:v>16.772554002541302</c:v>
                </c:pt>
                <c:pt idx="6">
                  <c:v>30.2480916030534</c:v>
                </c:pt>
                <c:pt idx="7">
                  <c:v>47.478070175438603</c:v>
                </c:pt>
                <c:pt idx="8">
                  <c:v>70</c:v>
                </c:pt>
                <c:pt idx="9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02-4F80-B2F9-EAE31F1366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5995152"/>
        <c:axId val="455995480"/>
      </c:barChart>
      <c:catAx>
        <c:axId val="45599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55995480"/>
        <c:crosses val="autoZero"/>
        <c:auto val="1"/>
        <c:lblAlgn val="ctr"/>
        <c:lblOffset val="100"/>
        <c:noMultiLvlLbl val="0"/>
      </c:catAx>
      <c:valAx>
        <c:axId val="455995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55995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AB1C5C-0006-49E5-939D-9FC4CE5E1071}" type="datetimeFigureOut">
              <a:rPr lang="sv-SE" smtClean="0"/>
              <a:t>2022-03-30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3FB2A-91A9-41A5-968E-47D6499C51A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3518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D1B963E-BACC-4395-95FB-30B9A1513A43}" type="slidenum">
              <a:rPr kumimoji="0" lang="sv-SE" altLang="sv-SE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altLang="sv-SE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34CFAC-ACBC-45FA-BAED-7CB93EBE8B34}" type="datetime1">
              <a:rPr kumimoji="0" lang="sv-SE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2022-03-30</a:t>
            </a:fld>
            <a:endParaRPr kumimoji="0" lang="sv-SE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Svenska Intensivvårdsregistret - SIR</a:t>
            </a:r>
          </a:p>
        </p:txBody>
      </p:sp>
    </p:spTree>
    <p:extLst>
      <p:ext uri="{BB962C8B-B14F-4D97-AF65-F5344CB8AC3E}">
        <p14:creationId xmlns:p14="http://schemas.microsoft.com/office/powerpoint/2010/main" val="841037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D1B963E-BACC-4395-95FB-30B9A1513A43}" type="slidenum">
              <a:rPr kumimoji="0" lang="sv-SE" altLang="sv-SE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v-SE" altLang="sv-SE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5C84AE-F882-4920-8C6A-A0AFB65933AC}" type="datetime1">
              <a:rPr kumimoji="0" lang="sv-SE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2022-03-30</a:t>
            </a:fld>
            <a:endParaRPr kumimoji="0" lang="sv-SE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Svenska Intensivvårdsregistret - SIR</a:t>
            </a:r>
          </a:p>
        </p:txBody>
      </p:sp>
    </p:spTree>
    <p:extLst>
      <p:ext uri="{BB962C8B-B14F-4D97-AF65-F5344CB8AC3E}">
        <p14:creationId xmlns:p14="http://schemas.microsoft.com/office/powerpoint/2010/main" val="4041567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D1B963E-BACC-4395-95FB-30B9A1513A43}" type="slidenum">
              <a:rPr kumimoji="0" lang="sv-SE" altLang="sv-SE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sv-SE" altLang="sv-SE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2ED3CC-C14A-4A4F-BF5F-19D4720D1524}" type="datetime1">
              <a:rPr kumimoji="0" lang="sv-SE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2022-03-30</a:t>
            </a:fld>
            <a:endParaRPr kumimoji="0" lang="sv-SE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Svenska Intensivvårdsregistret - SIR</a:t>
            </a:r>
          </a:p>
        </p:txBody>
      </p:sp>
    </p:spTree>
    <p:extLst>
      <p:ext uri="{BB962C8B-B14F-4D97-AF65-F5344CB8AC3E}">
        <p14:creationId xmlns:p14="http://schemas.microsoft.com/office/powerpoint/2010/main" val="160717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63352" y="100013"/>
            <a:ext cx="11593287" cy="1143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2022-03-17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D8F93-925F-4934-B191-201E268138DF}" type="slidenum">
              <a:rPr lang="sv-SE" altLang="sv-SE" smtClean="0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79609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3" y="1484784"/>
            <a:ext cx="4011084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66733" y="1484785"/>
            <a:ext cx="6815667" cy="46413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9601" y="2708921"/>
            <a:ext cx="4011084" cy="341724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2022-03-17</a:t>
            </a:r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EF196-301D-46D8-B699-BE970B6293E7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62519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389717" y="1556792"/>
            <a:ext cx="7315200" cy="3170783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2022-03-17</a:t>
            </a:r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222FC-D5E2-43FE-8268-E3A116454B2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88040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75885" y="100013"/>
            <a:ext cx="10210169" cy="1143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1376454" cy="4525963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2022-03-17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291BDD-08DA-42A4-9B1B-D434A442F9C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820043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839200" y="1556793"/>
            <a:ext cx="2743200" cy="456937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09600" y="1556793"/>
            <a:ext cx="8026400" cy="4569371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2022-03-17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E704DD-673E-4A0F-8413-1C836C12B07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434079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sv-SE"/>
              <a:t>2022-03-17</a:t>
            </a:r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2DB25-00C5-4A61-A0E0-7BE80FAE94CB}" type="slidenum">
              <a:rPr lang="sv-SE" altLang="sv-SE"/>
              <a:pPr/>
              <a:t>‹#›</a:t>
            </a:fld>
            <a:endParaRPr lang="sv-SE" alt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84580"/>
            <a:ext cx="1193294" cy="112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820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sv-SE"/>
              <a:t>2022-03-17</a:t>
            </a:r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2DB25-00C5-4A61-A0E0-7BE80FAE94CB}" type="slidenum">
              <a:rPr lang="sv-SE" altLang="sv-SE"/>
              <a:pPr/>
              <a:t>‹#›</a:t>
            </a:fld>
            <a:endParaRPr lang="sv-SE" alt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84580"/>
            <a:ext cx="1193294" cy="112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94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63352" y="100013"/>
            <a:ext cx="11593287" cy="1143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2022-03-17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D8F93-925F-4934-B191-201E268138DF}" type="slidenum">
              <a:rPr lang="sv-SE" altLang="sv-SE" smtClean="0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741418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2022-03-17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137D77-0514-4624-9860-BC3ED5BAA8E8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269112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75885" y="100013"/>
            <a:ext cx="9806515" cy="1143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2022-03-17</a:t>
            </a:r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2D907-FE80-445C-830A-3F9B40E9465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014993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75885" y="100013"/>
            <a:ext cx="980651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2022-03-17</a:t>
            </a:r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096353-5D62-4F38-A324-F8D760C58800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127859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2022-03-17</a:t>
            </a:r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BA2369-29A2-4DFF-8797-3B3E9D8C73FD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30378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2022-03-17</a:t>
            </a:r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9568E9-1E75-42D2-8750-2E3E2E5D13DE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84112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1775885" y="100013"/>
            <a:ext cx="1020444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sv-SE"/>
              <a:t>2022-03-17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71D8F93-925F-4934-B191-201E268138DF}" type="slidenum">
              <a:rPr lang="sv-SE" altLang="sv-SE"/>
              <a:pPr/>
              <a:t>‹#›</a:t>
            </a:fld>
            <a:endParaRPr lang="sv-SE" altLang="sv-SE"/>
          </a:p>
        </p:txBody>
      </p:sp>
      <p:pic>
        <p:nvPicPr>
          <p:cNvPr id="1031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00013"/>
            <a:ext cx="1193294" cy="112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01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1775885" y="100013"/>
            <a:ext cx="1020444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sv-SE"/>
              <a:t>2022-03-17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71D8F93-925F-4934-B191-201E268138DF}" type="slidenum">
              <a:rPr lang="sv-SE" altLang="sv-SE"/>
              <a:pPr/>
              <a:t>‹#›</a:t>
            </a:fld>
            <a:endParaRPr lang="sv-SE" altLang="sv-SE"/>
          </a:p>
        </p:txBody>
      </p:sp>
      <p:pic>
        <p:nvPicPr>
          <p:cNvPr id="1031" name="Bildobjekt 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00013"/>
            <a:ext cx="1193294" cy="112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325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altLang="sv-SE"/>
              <a:t>Hur går det för våra Covid-19 patienter?</a:t>
            </a:r>
          </a:p>
        </p:txBody>
      </p:sp>
      <p:sp>
        <p:nvSpPr>
          <p:cNvPr id="4099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altLang="sv-SE"/>
              <a:t>SIRs Årliga konferens 220317</a:t>
            </a:r>
          </a:p>
          <a:p>
            <a:endParaRPr lang="sv-SE" altLang="sv-SE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60DA618-8FA4-4EFF-9529-2B136E1A2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F0F6095-B958-4660-9593-248A15FDA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D22DB25-00C5-4A61-A0E0-7BE80FAE94CB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442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421DDD-3A5F-4622-9422-DE55224DC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Mortalitet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1C9EE2C-270F-424A-8944-F780453B0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A628BFA-19E2-48A2-816A-3201AA634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8F99CB48-D0D1-4CAE-BCD3-CD3374955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822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FDEC5F-61C2-45F2-A293-21CB0F1E0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Mortalitet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9949D958-2F72-410B-ACEE-0A803AC8C1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4" y="1958690"/>
            <a:ext cx="4464496" cy="3681984"/>
          </a:xfr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75B4A98C-8615-49B4-A14F-615E9228C5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533" y="1937056"/>
            <a:ext cx="5783099" cy="3868208"/>
          </a:xfrm>
          <a:prstGeom prst="rect">
            <a:avLst/>
          </a:prstGeom>
        </p:spPr>
      </p:pic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E6611E7-C16D-4F3F-8B4E-E0D04B7D2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F4B0398-F6A6-4977-97BA-8F03416AD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74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0E1092-2367-4B9D-8357-57C406CCF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Mortalitet</a:t>
            </a:r>
          </a:p>
        </p:txBody>
      </p:sp>
      <p:graphicFrame>
        <p:nvGraphicFramePr>
          <p:cNvPr id="8" name="Tabell 8">
            <a:extLst>
              <a:ext uri="{FF2B5EF4-FFF2-40B4-BE49-F238E27FC236}">
                <a16:creationId xmlns:a16="http://schemas.microsoft.com/office/drawing/2014/main" id="{23732547-9199-4A95-858B-DA0A5D3C9407}"/>
              </a:ext>
            </a:extLst>
          </p:cNvPr>
          <p:cNvGraphicFramePr>
            <a:graphicFrameLocks noGrp="1"/>
          </p:cNvGraphicFramePr>
          <p:nvPr/>
        </p:nvGraphicFramePr>
        <p:xfrm>
          <a:off x="1343472" y="2322075"/>
          <a:ext cx="7232352" cy="2213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8088">
                  <a:extLst>
                    <a:ext uri="{9D8B030D-6E8A-4147-A177-3AD203B41FA5}">
                      <a16:colId xmlns:a16="http://schemas.microsoft.com/office/drawing/2014/main" val="1456661933"/>
                    </a:ext>
                  </a:extLst>
                </a:gridCol>
                <a:gridCol w="1808088">
                  <a:extLst>
                    <a:ext uri="{9D8B030D-6E8A-4147-A177-3AD203B41FA5}">
                      <a16:colId xmlns:a16="http://schemas.microsoft.com/office/drawing/2014/main" val="3122908215"/>
                    </a:ext>
                  </a:extLst>
                </a:gridCol>
                <a:gridCol w="1808088">
                  <a:extLst>
                    <a:ext uri="{9D8B030D-6E8A-4147-A177-3AD203B41FA5}">
                      <a16:colId xmlns:a16="http://schemas.microsoft.com/office/drawing/2014/main" val="42876693"/>
                    </a:ext>
                  </a:extLst>
                </a:gridCol>
                <a:gridCol w="1808088">
                  <a:extLst>
                    <a:ext uri="{9D8B030D-6E8A-4147-A177-3AD203B41FA5}">
                      <a16:colId xmlns:a16="http://schemas.microsoft.com/office/drawing/2014/main" val="2736742278"/>
                    </a:ext>
                  </a:extLst>
                </a:gridCol>
              </a:tblGrid>
              <a:tr h="1025533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/>
                        <a:t>30 dagar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/>
                        <a:t>90 dagar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/>
                        <a:t>180 dagar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226472"/>
                  </a:ext>
                </a:extLst>
              </a:tr>
              <a:tr h="594158">
                <a:tc>
                  <a:txBody>
                    <a:bodyPr/>
                    <a:lstStyle/>
                    <a:p>
                      <a:r>
                        <a:rPr lang="sv-SE"/>
                        <a:t>Mortalitet,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/>
                        <a:t>23,5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/>
                        <a:t>27,9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/>
                        <a:t>28,6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494632"/>
                  </a:ext>
                </a:extLst>
              </a:tr>
              <a:tr h="594158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8119978"/>
                  </a:ext>
                </a:extLst>
              </a:tr>
            </a:tbl>
          </a:graphicData>
        </a:graphic>
      </p:graphicFrame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F597C9D-22B4-4070-9D33-956072B5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DC43749-0457-4215-A882-DEE53C628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067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EACC97-7100-40E4-857C-2EE456DE2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Mortalitet 30 respektive 90 dagar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84197EEF-8821-4D7C-8F7B-F80E0D5D62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261" y="1800951"/>
            <a:ext cx="5504688" cy="3681984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2C909F33-13F1-4700-B8F6-C276974D1C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8120" y="1800951"/>
            <a:ext cx="5504688" cy="3681984"/>
          </a:xfrm>
          <a:prstGeom prst="rect">
            <a:avLst/>
          </a:prstGeom>
        </p:spPr>
      </p:pic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DD6FCE1-75AA-4842-81C9-2B3E5E3C6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0CAB56E-8238-4339-97E3-0DA88D0F2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01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63C868-D7F2-4350-BBCE-927D3A9C6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Mortalitet 30 dagar, riskgrupp/ej riskgrupp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BD9D95A0-A2D7-4386-920E-3D21122D52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3656" y="2022189"/>
            <a:ext cx="5504688" cy="3681984"/>
          </a:xfrm>
        </p:spPr>
      </p:pic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F27541F-BB6F-4BA4-BA22-B4AB1F56F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1C78DAA-17EE-4062-A799-DCEC123B2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835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D2A789-E9B4-4FC8-9361-DA5089517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Förändring över tid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FE04474-C877-4439-A508-C4F66FC13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D978DB1-016D-4E9B-8F09-AAFD64E2E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4FF08499-A4BE-4503-A433-42CFA0795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790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2021 jämfört med 2020</a:t>
            </a: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</p:nvPr>
        </p:nvGraphicFramePr>
        <p:xfrm>
          <a:off x="983432" y="1628800"/>
          <a:ext cx="8856982" cy="4824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11979">
                  <a:extLst>
                    <a:ext uri="{9D8B030D-6E8A-4147-A177-3AD203B41FA5}">
                      <a16:colId xmlns:a16="http://schemas.microsoft.com/office/drawing/2014/main" val="2891246968"/>
                    </a:ext>
                  </a:extLst>
                </a:gridCol>
                <a:gridCol w="1559044">
                  <a:extLst>
                    <a:ext uri="{9D8B030D-6E8A-4147-A177-3AD203B41FA5}">
                      <a16:colId xmlns:a16="http://schemas.microsoft.com/office/drawing/2014/main" val="1687378711"/>
                    </a:ext>
                  </a:extLst>
                </a:gridCol>
                <a:gridCol w="1970797">
                  <a:extLst>
                    <a:ext uri="{9D8B030D-6E8A-4147-A177-3AD203B41FA5}">
                      <a16:colId xmlns:a16="http://schemas.microsoft.com/office/drawing/2014/main" val="574642910"/>
                    </a:ext>
                  </a:extLst>
                </a:gridCol>
                <a:gridCol w="2215162">
                  <a:extLst>
                    <a:ext uri="{9D8B030D-6E8A-4147-A177-3AD203B41FA5}">
                      <a16:colId xmlns:a16="http://schemas.microsoft.com/office/drawing/2014/main" val="3655170562"/>
                    </a:ext>
                  </a:extLst>
                </a:gridCol>
              </a:tblGrid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 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2020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2021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Totalt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5719534"/>
                  </a:ext>
                </a:extLst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Antal patienter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4225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4166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8398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6311096"/>
                  </a:ext>
                </a:extLst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Medianålder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63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63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63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1210869"/>
                  </a:ext>
                </a:extLst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Äldre än 65 år, %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44,4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44,5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44,4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9673548"/>
                  </a:ext>
                </a:extLst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Lungsjukdom, %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16,1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16,9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16,5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0608352"/>
                  </a:ext>
                </a:extLst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Hjärtsjukdom, %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15,9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15,0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15,4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3889556"/>
                  </a:ext>
                </a:extLst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BMI &gt;40, %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6,9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9,5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8,2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0141890"/>
                  </a:ext>
                </a:extLst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Andel respirator, %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65,7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59,0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62,4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2333509"/>
                  </a:ext>
                </a:extLst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Respiratortid h, median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283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218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253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1883856"/>
                  </a:ext>
                </a:extLst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Bukläge, %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43,9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47,6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45,7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4616237"/>
                  </a:ext>
                </a:extLst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CRRT, %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14,2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8,3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11,3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1750104"/>
                  </a:ext>
                </a:extLst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Vårdtid, dagar median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9,8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7,6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8,7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1238840"/>
                  </a:ext>
                </a:extLst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30-dagarsmortalitet, %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23,9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22,8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23,3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3268944"/>
                  </a:ext>
                </a:extLst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90-dagarsmortalitet, %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28,2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27,7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27,9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3759477"/>
                  </a:ext>
                </a:extLst>
              </a:tr>
            </a:tbl>
          </a:graphicData>
        </a:graphic>
      </p:graphicFrame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8071D43-9786-4210-8687-123FA3C53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A90E499-8041-4965-8DF7-B53683C87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5887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2021 jämfört med 2020, 90-dagarsmortalitet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8FFFDAF-9F8B-47AF-AD12-F68F8925109A}"/>
              </a:ext>
            </a:extLst>
          </p:cNvPr>
          <p:cNvGraphicFramePr/>
          <p:nvPr/>
        </p:nvGraphicFramePr>
        <p:xfrm>
          <a:off x="1644748" y="1971112"/>
          <a:ext cx="5760720" cy="3759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9D110D6-1FAB-4326-BE74-EBC83DABD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A168BF6-8086-4E90-BF0B-D07987E08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6115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A7B3BE-6E26-4338-90FD-314166275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Vaccination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3E700341-3B24-401E-8AF3-C32D2955BD1B}"/>
              </a:ext>
            </a:extLst>
          </p:cNvPr>
          <p:cNvSpPr txBox="1"/>
          <p:nvPr/>
        </p:nvSpPr>
        <p:spPr>
          <a:xfrm>
            <a:off x="7608169" y="1988840"/>
            <a:ext cx="43204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Stor andel vaccinerade generellt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Ännu större bland riskgrupper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&gt;30 % av de fullständigt vaccinerade har nedsatt immunförsvar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Inte svårt sjuk </a:t>
            </a:r>
            <a:r>
              <a:rPr kumimoji="0" lang="sv-SE" sz="18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pga</a:t>
            </a: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på Covid-19, inte på IVA </a:t>
            </a:r>
            <a:r>
              <a:rPr kumimoji="0" lang="sv-SE" sz="18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pga</a:t>
            </a: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Covid-19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Avtagande effekt?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86D190D-4290-487B-9004-54E355C64C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99" y="1458324"/>
            <a:ext cx="7000816" cy="4682716"/>
          </a:xfrm>
          <a:prstGeom prst="rect">
            <a:avLst/>
          </a:prstGeom>
        </p:spPr>
      </p:pic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6CCA369-4A77-4849-B9FE-562E9F9D2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A0D0B7F0-872C-4626-8687-5C0ED865C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3860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260367-C162-4930-BA76-BCC3138F6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Förändring över tid - huvuddiagnos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31579E0-56F4-40A5-8E64-62D12C5383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592" y="1443540"/>
            <a:ext cx="7344816" cy="4912811"/>
          </a:xfrm>
          <a:prstGeom prst="rect">
            <a:avLst/>
          </a:prstGeom>
        </p:spPr>
      </p:pic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8B1576F-86EA-4F53-AAC7-368AE7BE7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B96E5CCD-7252-47B7-8578-95AD1B793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049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16AAFB-3379-4063-B0C4-15B9E7737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Innehåll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75D7B4-001B-4E17-97D2-D2C174441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56792"/>
            <a:ext cx="10972800" cy="4525963"/>
          </a:xfrm>
        </p:spPr>
        <p:txBody>
          <a:bodyPr/>
          <a:lstStyle/>
          <a:p>
            <a:r>
              <a:rPr lang="sv-SE"/>
              <a:t>Rapportering</a:t>
            </a:r>
          </a:p>
          <a:p>
            <a:r>
              <a:rPr lang="sv-SE"/>
              <a:t>Patienter</a:t>
            </a:r>
          </a:p>
          <a:p>
            <a:r>
              <a:rPr lang="sv-SE"/>
              <a:t>Överlevnad</a:t>
            </a:r>
          </a:p>
          <a:p>
            <a:r>
              <a:rPr lang="sv-SE"/>
              <a:t>Förändringar över tid</a:t>
            </a:r>
          </a:p>
          <a:p>
            <a:r>
              <a:rPr lang="sv-SE" err="1"/>
              <a:t>Bukläge</a:t>
            </a:r>
            <a:endParaRPr lang="sv-SE"/>
          </a:p>
          <a:p>
            <a:r>
              <a:rPr lang="sv-SE"/>
              <a:t>Jämföra avdelningar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A345B36-8EEA-457E-9D63-87E77F3F6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6D17F009-19C5-4DCE-B6BB-A8227E32A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1711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DFAD7F-8EEE-416E-87D3-C7C9402B4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Förändring över tid, PaO2FiO2 medelvärde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E39E8E3D-116E-4F42-833E-BC6FAE73A51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037" y="1392635"/>
            <a:ext cx="7237916" cy="4841308"/>
          </a:xfrm>
          <a:prstGeom prst="rect">
            <a:avLst/>
          </a:prstGeom>
        </p:spPr>
      </p:pic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2D614C3-7720-4CA0-9121-3A6D6BEB2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720F620F-AE0D-434E-ADD3-7A1BEC9F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8285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77A736-607D-4D20-A3A5-A85A04919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Förändring över tid – andel </a:t>
            </a:r>
            <a:r>
              <a:rPr lang="sv-SE" err="1"/>
              <a:t>invasiv</a:t>
            </a:r>
            <a:r>
              <a:rPr lang="sv-SE"/>
              <a:t> respirator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FE5442C1-B82D-4EC9-BB16-EDE6D4B4CA0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047" y="1484783"/>
            <a:ext cx="7283154" cy="4871567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12DD3B66-D2F6-48E6-B727-C78555BE7563}"/>
              </a:ext>
            </a:extLst>
          </p:cNvPr>
          <p:cNvSpPr txBox="1"/>
          <p:nvPr/>
        </p:nvSpPr>
        <p:spPr>
          <a:xfrm>
            <a:off x="9075750" y="1772816"/>
            <a:ext cx="27808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Initiala rekommendationer,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justerade behandlingar?</a:t>
            </a:r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93334021-5501-42EF-A531-45458E348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52295CFF-C3CA-43F5-8590-5771C635B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4834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78CB79-2BF9-4498-8EBD-E972973F9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Förändring över tid – tid i </a:t>
            </a:r>
            <a:r>
              <a:rPr lang="sv-SE" err="1"/>
              <a:t>invasiv</a:t>
            </a:r>
            <a:r>
              <a:rPr lang="sv-SE"/>
              <a:t> respirator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39B474A0-3C1C-43B4-97BD-804FE36E022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908" y="1569076"/>
            <a:ext cx="7110184" cy="4755870"/>
          </a:xfrm>
          <a:prstGeom prst="rect">
            <a:avLst/>
          </a:prstGeom>
        </p:spPr>
      </p:pic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03B00D6-400F-4A27-A74B-AA8F9E8A4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5E3F2C04-4013-4E19-9DC0-765F21D63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6242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A7B3BE-6E26-4338-90FD-314166275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Vaccination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E0E92529-27C8-42CE-9C4A-8AC48A8BC3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496" y="1663042"/>
            <a:ext cx="7632848" cy="2342022"/>
          </a:xfrm>
          <a:prstGeom prst="rect">
            <a:avLst/>
          </a:prstGeom>
        </p:spPr>
      </p:pic>
      <p:pic>
        <p:nvPicPr>
          <p:cNvPr id="8" name="Bildobjekt 7" descr="En bild som visar text, skrivdon, kontorsmaterial, penna&#10;&#10;Automatiskt genererad beskrivning">
            <a:extLst>
              <a:ext uri="{FF2B5EF4-FFF2-40B4-BE49-F238E27FC236}">
                <a16:creationId xmlns:a16="http://schemas.microsoft.com/office/drawing/2014/main" id="{3F8D3CB9-0056-47BA-AF75-96E418744B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624" y="3735100"/>
            <a:ext cx="6480720" cy="2616136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52C464A6-89CD-46D5-A5A5-33ACFF5453B7}"/>
              </a:ext>
            </a:extLst>
          </p:cNvPr>
          <p:cNvSpPr/>
          <p:nvPr/>
        </p:nvSpPr>
        <p:spPr>
          <a:xfrm>
            <a:off x="1991544" y="1484785"/>
            <a:ext cx="3168352" cy="496855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1DABC9B7-79D5-4669-B466-63E18235F93A}"/>
              </a:ext>
            </a:extLst>
          </p:cNvPr>
          <p:cNvSpPr txBox="1"/>
          <p:nvPr/>
        </p:nvSpPr>
        <p:spPr>
          <a:xfrm>
            <a:off x="9480376" y="2493832"/>
            <a:ext cx="2560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2021-01-01 – 2022-03-16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D100EA1C-6340-4C21-A1E0-144BAF987AEE}"/>
              </a:ext>
            </a:extLst>
          </p:cNvPr>
          <p:cNvSpPr txBox="1"/>
          <p:nvPr/>
        </p:nvSpPr>
        <p:spPr>
          <a:xfrm>
            <a:off x="9444880" y="4712861"/>
            <a:ext cx="2560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2020-03-06 – 2021-03-21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A88BD0D-123E-458E-8AFA-70D9A40E5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C0289356-3A7F-4B9A-BE50-B877ACC29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9668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7E0D2C-6CDA-4ABC-BCCC-DC9DC3ECE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Förändring över tid – vårdtid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3032549-D470-421A-986C-F379C7E7C4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9596" y="1473658"/>
            <a:ext cx="7272808" cy="4864646"/>
          </a:xfrm>
          <a:prstGeom prst="rect">
            <a:avLst/>
          </a:prstGeom>
        </p:spPr>
      </p:pic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3CE7683-E2A7-43B2-8097-473151FA0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C85FAD26-7AEC-4A12-ABD7-98E7692B0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3581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7194D4-FC3D-4300-B9EA-438A7E9EB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Förändring över tid - åldersgrupper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2EF08A1B-B326-4ADC-946D-9559D53F12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4844" y="1600200"/>
            <a:ext cx="10287000" cy="4286250"/>
          </a:xfrm>
        </p:spPr>
      </p:pic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C6450DB-F279-4EAF-ABB3-7C254B9D6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FB3848C-7F5F-471C-80EE-867BF314E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7889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075B8D-39F1-4294-9FFC-5159F3A29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Förändring över tid – mortalitet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2A7D8D21-35FE-47C1-B1F9-7673B21959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6471" y="1556792"/>
            <a:ext cx="2660168" cy="1779337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C20C578F-F299-4DAD-9F1F-425AE6F2559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480" y="1463688"/>
            <a:ext cx="7314694" cy="4892663"/>
          </a:xfrm>
          <a:prstGeom prst="rect">
            <a:avLst/>
          </a:prstGeom>
        </p:spPr>
      </p:pic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92F7E3F-3844-486F-B022-B3BCFE26B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2193804E-57AA-41FA-B8B1-A9FDEF204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8871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1E3455-ABD6-47B9-BA84-E0FC1835E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Jämföra mortalitet mellan avdelningar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F0DA363-8EDB-4260-9D05-D84701FE6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sv-SE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Utdataportalen visar vårdtillfällen, inte patienter.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sv-SE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Antalet avlidna per avdelning är relativt få och slumpartade skillnader kan därför uppstå.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sv-SE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COVID-19 patienter vårdas ofta under flera veckor på IVA.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sv-SE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Lokala förutsättningar varierar (t.ex. förekomst av fristående intermediärvård) och detta påverkar förekomsten av riskfaktorer för död inom patientgruppen med COVID-19. På en del sjukhus förekommer avancerat andningsunderstöd utanför IVA, på andra sjukhus finns högflödessyrgas och non-</a:t>
            </a:r>
            <a:r>
              <a:rPr lang="sv-SE" sz="180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invasiv</a:t>
            </a:r>
            <a:r>
              <a:rPr lang="sv-SE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respiratorbehandling bara på IVA. Andra omgivande resurser kan även påverka i vilken grad patienter med behandlingsbegränsningar kommer till IVA.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sv-SE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Kapacitetsbrist har medfört att en stor andel patienter flyttats mellan olika IVA. Detta har oftast skett inom respektive region, men överflyttningar mellan regioner har förekommit i en ökad omfattning.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sv-SE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Patientsammansättningen, vård och utfall varierar över tid som en följd av kunskapsutveckling, säsong, virusvarianter, vaccinationsstatus i befolkningen och andra faktorer.</a:t>
            </a:r>
            <a:endParaRPr lang="sv-SE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sv-SE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8DA6FA2-2491-4FB2-BD4E-8DA018E86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43D8B1F0-AAC8-4B66-A786-02C2F4569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7703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F5974B-DF30-43EE-99D7-462485C0A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Jämföra mortalitet mellan avdelningar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88F1CC7C-FE26-4DB7-A7E6-CAAF6018AA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44" y="1600200"/>
            <a:ext cx="10862311" cy="4525963"/>
          </a:xfr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06CD6770-820D-4548-BFE3-96DF8967B0EA}"/>
              </a:ext>
            </a:extLst>
          </p:cNvPr>
          <p:cNvSpPr txBox="1"/>
          <p:nvPr/>
        </p:nvSpPr>
        <p:spPr>
          <a:xfrm>
            <a:off x="3454400" y="2636912"/>
            <a:ext cx="51447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Den uppmätta mortaliteten påverkas bland annat av: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Vilka patienter som kommer till IVA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Vården på IVA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Vården efter IVA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F4B5A19-BCD2-4969-8BB3-553785D7D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D144813-14E8-404D-A5EC-163AD3E3E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872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1E3455-ABD6-47B9-BA84-E0FC1835E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Jämföra mortalitet mellan avdelningar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71D198DC-9745-464C-919D-29A87554F04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01035" y="1556236"/>
          <a:ext cx="8064896" cy="23029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4929">
                  <a:extLst>
                    <a:ext uri="{9D8B030D-6E8A-4147-A177-3AD203B41FA5}">
                      <a16:colId xmlns:a16="http://schemas.microsoft.com/office/drawing/2014/main" val="262607120"/>
                    </a:ext>
                  </a:extLst>
                </a:gridCol>
                <a:gridCol w="841554">
                  <a:extLst>
                    <a:ext uri="{9D8B030D-6E8A-4147-A177-3AD203B41FA5}">
                      <a16:colId xmlns:a16="http://schemas.microsoft.com/office/drawing/2014/main" val="25360810"/>
                    </a:ext>
                  </a:extLst>
                </a:gridCol>
                <a:gridCol w="1893497">
                  <a:extLst>
                    <a:ext uri="{9D8B030D-6E8A-4147-A177-3AD203B41FA5}">
                      <a16:colId xmlns:a16="http://schemas.microsoft.com/office/drawing/2014/main" val="3506917066"/>
                    </a:ext>
                  </a:extLst>
                </a:gridCol>
                <a:gridCol w="1998692">
                  <a:extLst>
                    <a:ext uri="{9D8B030D-6E8A-4147-A177-3AD203B41FA5}">
                      <a16:colId xmlns:a16="http://schemas.microsoft.com/office/drawing/2014/main" val="877505516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013978017"/>
                    </a:ext>
                  </a:extLst>
                </a:gridCol>
              </a:tblGrid>
              <a:tr h="10042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800">
                          <a:effectLst/>
                        </a:rPr>
                        <a:t>Inläggning nr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800">
                          <a:effectLst/>
                        </a:rPr>
                        <a:t>Antal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800">
                          <a:effectLst/>
                        </a:rPr>
                        <a:t>Vårdtid dygn, medel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800">
                          <a:effectLst/>
                        </a:rPr>
                        <a:t>Vårdtid dygn, median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800">
                          <a:effectLst/>
                        </a:rPr>
                        <a:t>60-dagarsmortalitet %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28079119"/>
                  </a:ext>
                </a:extLst>
              </a:tr>
              <a:tr h="324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800">
                          <a:effectLst/>
                        </a:rPr>
                        <a:t>1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800">
                          <a:effectLst/>
                        </a:rPr>
                        <a:t>7944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800">
                          <a:effectLst/>
                        </a:rPr>
                        <a:t>9,0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800">
                          <a:effectLst/>
                        </a:rPr>
                        <a:t>5,0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800">
                          <a:effectLst/>
                        </a:rPr>
                        <a:t>27,4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04877614"/>
                  </a:ext>
                </a:extLst>
              </a:tr>
              <a:tr h="324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800">
                          <a:effectLst/>
                        </a:rPr>
                        <a:t>2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800">
                          <a:effectLst/>
                        </a:rPr>
                        <a:t>2041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800">
                          <a:effectLst/>
                        </a:rPr>
                        <a:t>12,0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800">
                          <a:effectLst/>
                        </a:rPr>
                        <a:t>8,5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800">
                          <a:effectLst/>
                        </a:rPr>
                        <a:t>26,3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605371984"/>
                  </a:ext>
                </a:extLst>
              </a:tr>
              <a:tr h="324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800">
                          <a:effectLst/>
                        </a:rPr>
                        <a:t>3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800">
                          <a:effectLst/>
                        </a:rPr>
                        <a:t>561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800">
                          <a:effectLst/>
                        </a:rPr>
                        <a:t>11,9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800">
                          <a:effectLst/>
                        </a:rPr>
                        <a:t>7,9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800">
                          <a:effectLst/>
                        </a:rPr>
                        <a:t>25,0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95462970"/>
                  </a:ext>
                </a:extLst>
              </a:tr>
              <a:tr h="324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800">
                          <a:effectLst/>
                        </a:rPr>
                        <a:t>4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800">
                          <a:effectLst/>
                        </a:rPr>
                        <a:t>99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800">
                          <a:effectLst/>
                        </a:rPr>
                        <a:t>13,6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800">
                          <a:effectLst/>
                        </a:rPr>
                        <a:t>8,0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800">
                          <a:effectLst/>
                        </a:rPr>
                        <a:t>23,2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847981360"/>
                  </a:ext>
                </a:extLst>
              </a:tr>
            </a:tbl>
          </a:graphicData>
        </a:graphic>
      </p:graphicFrame>
      <p:sp>
        <p:nvSpPr>
          <p:cNvPr id="9" name="textruta 8">
            <a:extLst>
              <a:ext uri="{FF2B5EF4-FFF2-40B4-BE49-F238E27FC236}">
                <a16:creationId xmlns:a16="http://schemas.microsoft.com/office/drawing/2014/main" id="{27BB68FD-03C2-4891-814D-A816115B43CD}"/>
              </a:ext>
            </a:extLst>
          </p:cNvPr>
          <p:cNvSpPr txBox="1"/>
          <p:nvPr/>
        </p:nvSpPr>
        <p:spPr>
          <a:xfrm>
            <a:off x="1901035" y="4653136"/>
            <a:ext cx="6097656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Sammantaget har endast 76% av alla patienter med COVID-19 vårdats färdigt på den inläggande intensivvårdsavdelningen, att jämföra med 89% före pandemin (år 2019). </a:t>
            </a:r>
            <a:endParaRPr kumimoji="0" lang="sv-SE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29832F1-CF54-4894-903F-3D7399C55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70C63FB0-9621-4333-A013-7FD1E67CD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215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634524-E832-4CA3-8F7C-804A9536F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Rapportering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7ED2577-97BD-4E0F-BB61-B159E4F1F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Platsregistrering – rapporteras av alla sedan 2020-03-30. Kommer in dagligen</a:t>
            </a:r>
          </a:p>
          <a:p>
            <a:r>
              <a:rPr lang="sv-SE"/>
              <a:t>Siri – rapporteras av alla. Kommer in ganska omgående</a:t>
            </a:r>
          </a:p>
          <a:p>
            <a:r>
              <a:rPr lang="sv-SE"/>
              <a:t>Diagnoser – rapporteras inte av alla, kommer in senare</a:t>
            </a:r>
          </a:p>
          <a:p>
            <a:r>
              <a:rPr lang="sv-SE"/>
              <a:t>Kontroll – Caroline Mårdh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FCDEB60-0EFA-4005-AB39-0156429D1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B4C93AD4-13F0-4265-BADA-FE2018CD7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9156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1E3455-ABD6-47B9-BA84-E0FC1835E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Jämföra mortalitet mellan avdelningar</a:t>
            </a:r>
          </a:p>
        </p:txBody>
      </p:sp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E6A6147B-4494-41D4-B87C-9255517148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641" y="1600200"/>
            <a:ext cx="7520717" cy="4525963"/>
          </a:xfr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E50A60F5-93E5-4D2A-B5AC-6D6FCFF36AAB}"/>
              </a:ext>
            </a:extLst>
          </p:cNvPr>
          <p:cNvSpPr txBox="1"/>
          <p:nvPr/>
        </p:nvSpPr>
        <p:spPr>
          <a:xfrm>
            <a:off x="8026400" y="1772816"/>
            <a:ext cx="32741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23% flyttas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14,5% av flyttarna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sker mellan olika regioner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96% </a:t>
            </a:r>
            <a:r>
              <a:rPr kumimoji="0" lang="sv-SE" sz="18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färdigvårdas</a:t>
            </a: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i samma region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4666488-761C-4B9B-A99E-52DF792F6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509D906F-E2BE-40F9-B866-614F15079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2563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318759-ACB3-44E4-B23D-58B95AD46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err="1"/>
              <a:t>Bukläge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60AAD4-041C-4928-A46E-CF0EAA276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/>
              <a:t>Buklägesbehandling förbättrar ofta syresättningen. Påverkar buklägesbehandling mortaliteten?</a:t>
            </a:r>
          </a:p>
          <a:p>
            <a:r>
              <a:rPr lang="sv-SE"/>
              <a:t>Mortalitet </a:t>
            </a:r>
            <a:r>
              <a:rPr lang="sv-SE" err="1"/>
              <a:t>bukläge</a:t>
            </a:r>
            <a:r>
              <a:rPr lang="sv-SE"/>
              <a:t>/ej </a:t>
            </a:r>
            <a:r>
              <a:rPr lang="sv-SE" err="1"/>
              <a:t>bukläge</a:t>
            </a:r>
            <a:endParaRPr lang="sv-SE"/>
          </a:p>
          <a:p>
            <a:r>
              <a:rPr lang="sv-SE"/>
              <a:t>Mortalitet PaO2fiO2 &lt; 20 </a:t>
            </a:r>
            <a:r>
              <a:rPr lang="sv-SE" err="1"/>
              <a:t>kPa</a:t>
            </a:r>
            <a:r>
              <a:rPr lang="sv-SE"/>
              <a:t> och tidigt </a:t>
            </a:r>
            <a:r>
              <a:rPr lang="sv-SE" err="1"/>
              <a:t>bukläge</a:t>
            </a:r>
            <a:r>
              <a:rPr lang="sv-SE"/>
              <a:t>/ej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63E4707-B2F2-4289-A9AD-BF9B0C2D1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89B50F6B-4213-4B94-A5EF-2F705FA6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2441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err="1"/>
              <a:t>Bukläge</a:t>
            </a:r>
            <a:endParaRPr lang="sv-SE"/>
          </a:p>
        </p:txBody>
      </p:sp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129F599D-C252-4727-887C-7A3E98DCD2CB}"/>
              </a:ext>
            </a:extLst>
          </p:cNvPr>
          <p:cNvGraphicFramePr>
            <a:graphicFrameLocks noGrp="1"/>
          </p:cNvGraphicFramePr>
          <p:nvPr/>
        </p:nvGraphicFramePr>
        <p:xfrm>
          <a:off x="2580435" y="1700808"/>
          <a:ext cx="703113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4722">
                  <a:extLst>
                    <a:ext uri="{9D8B030D-6E8A-4147-A177-3AD203B41FA5}">
                      <a16:colId xmlns:a16="http://schemas.microsoft.com/office/drawing/2014/main" val="396821659"/>
                    </a:ext>
                  </a:extLst>
                </a:gridCol>
                <a:gridCol w="2058204">
                  <a:extLst>
                    <a:ext uri="{9D8B030D-6E8A-4147-A177-3AD203B41FA5}">
                      <a16:colId xmlns:a16="http://schemas.microsoft.com/office/drawing/2014/main" val="3016378731"/>
                    </a:ext>
                  </a:extLst>
                </a:gridCol>
                <a:gridCol w="2058204">
                  <a:extLst>
                    <a:ext uri="{9D8B030D-6E8A-4147-A177-3AD203B41FA5}">
                      <a16:colId xmlns:a16="http://schemas.microsoft.com/office/drawing/2014/main" val="21915966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v-SE" sz="20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v-SE" sz="2000"/>
                        <a:t>30-dagarsmortaliet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102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err="1"/>
                        <a:t>Bukläge</a:t>
                      </a:r>
                      <a:endParaRPr lang="sv-SE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/>
                        <a:t>Ej </a:t>
                      </a:r>
                      <a:r>
                        <a:rPr lang="sv-SE" sz="2000" err="1"/>
                        <a:t>bukläge</a:t>
                      </a:r>
                      <a:endParaRPr lang="sv-SE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097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000"/>
                        <a:t>All buklägesbehandling</a:t>
                      </a:r>
                    </a:p>
                    <a:p>
                      <a:r>
                        <a:rPr lang="sv-SE" sz="2000"/>
                        <a:t>(6350 patienter)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26.4% </a:t>
                      </a:r>
                      <a:endParaRPr lang="sv-SE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22.3% </a:t>
                      </a:r>
                      <a:endParaRPr lang="sv-SE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02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err="1"/>
                        <a:t>bukläge</a:t>
                      </a:r>
                      <a:r>
                        <a:rPr lang="sv-SE" sz="2000"/>
                        <a:t> inom 24h från respirator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000"/>
                        <a:t>Ej </a:t>
                      </a:r>
                      <a:r>
                        <a:rPr lang="sv-SE" sz="2000" err="1"/>
                        <a:t>bukläge</a:t>
                      </a:r>
                      <a:r>
                        <a:rPr lang="sv-SE" sz="2000"/>
                        <a:t> inom 24h från respirator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3461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000" err="1"/>
                        <a:t>Invasiv</a:t>
                      </a:r>
                      <a:r>
                        <a:rPr lang="sv-SE" sz="2000"/>
                        <a:t> ventilatorbehandling inom 24h, PaO2FiO2 </a:t>
                      </a:r>
                      <a:r>
                        <a:rPr lang="en-US" sz="2000">
                          <a:effectLst/>
                          <a:ea typeface="Times New Roman" panose="02020603050405020304" pitchFamily="18" charset="0"/>
                          <a:cs typeface="Calibri" panose="020F0502020204030204" pitchFamily="34" charset="0"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2000">
                          <a:effectLst/>
                          <a:ea typeface="Times New Roman" panose="02020603050405020304" pitchFamily="18" charset="0"/>
                        </a:rPr>
                        <a:t>20kPa (1714 </a:t>
                      </a:r>
                      <a:r>
                        <a:rPr lang="en-US" sz="2000" err="1">
                          <a:effectLst/>
                          <a:ea typeface="Times New Roman" panose="02020603050405020304" pitchFamily="18" charset="0"/>
                        </a:rPr>
                        <a:t>patienter</a:t>
                      </a:r>
                      <a:r>
                        <a:rPr lang="en-US" sz="2000">
                          <a:effectLst/>
                          <a:ea typeface="Times New Roman" panose="02020603050405020304" pitchFamily="18" charset="0"/>
                        </a:rPr>
                        <a:t>)</a:t>
                      </a:r>
                      <a:endParaRPr lang="sv-SE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  <a:ea typeface="Times New Roman" panose="02020603050405020304" pitchFamily="18" charset="0"/>
                        </a:rPr>
                        <a:t>27.2% </a:t>
                      </a:r>
                      <a:endParaRPr lang="sv-SE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  <a:ea typeface="Times New Roman" panose="02020603050405020304" pitchFamily="18" charset="0"/>
                        </a:rPr>
                        <a:t>30.2% </a:t>
                      </a:r>
                      <a:endParaRPr lang="sv-SE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944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7267283"/>
                  </a:ext>
                </a:extLst>
              </a:tr>
            </a:tbl>
          </a:graphicData>
        </a:graphic>
      </p:graphicFrame>
      <p:sp>
        <p:nvSpPr>
          <p:cNvPr id="5" name="textruta 4">
            <a:extLst>
              <a:ext uri="{FF2B5EF4-FFF2-40B4-BE49-F238E27FC236}">
                <a16:creationId xmlns:a16="http://schemas.microsoft.com/office/drawing/2014/main" id="{BCA6CB5F-DFDC-4FCC-B030-2C72D7A4B13A}"/>
              </a:ext>
            </a:extLst>
          </p:cNvPr>
          <p:cNvSpPr txBox="1"/>
          <p:nvPr/>
        </p:nvSpPr>
        <p:spPr>
          <a:xfrm>
            <a:off x="2580435" y="6075841"/>
            <a:ext cx="9039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Patienter inlagda from 20-03-06 tom 21-04-30 där buklägesbehandling/ej buklägesbehandling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Finns registrerad.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301FB84-38EC-4BE0-9BFB-EEE244749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78BD4BF-7B81-4291-B615-AB40EDCAB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3398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1E3455-ABD6-47B9-BA84-E0FC1835E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Jämföra mortalitet mellan avdelningar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A88CFCA8-C367-4DF2-BFC3-C658D66DF8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641" y="1600201"/>
            <a:ext cx="7520717" cy="2188840"/>
          </a:xfr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33090A57-2AAA-4699-8E8D-4F4436A80F2C}"/>
              </a:ext>
            </a:extLst>
          </p:cNvPr>
          <p:cNvSpPr txBox="1"/>
          <p:nvPr/>
        </p:nvSpPr>
        <p:spPr>
          <a:xfrm>
            <a:off x="2495600" y="4581128"/>
            <a:ext cx="6018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Svårt att dra slutsatser om kvaliteten på intensivvården för sig.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41D3A00-EE23-40D1-91C5-1EA69B4F8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C60B99F-9738-41B7-946D-8EB1E6BB1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7995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err="1"/>
              <a:t>Bukläge</a:t>
            </a:r>
            <a:endParaRPr lang="sv-SE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</p:nvPr>
        </p:nvGraphicFramePr>
        <p:xfrm>
          <a:off x="1883531" y="1484043"/>
          <a:ext cx="8352927" cy="43204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5390">
                  <a:extLst>
                    <a:ext uri="{9D8B030D-6E8A-4147-A177-3AD203B41FA5}">
                      <a16:colId xmlns:a16="http://schemas.microsoft.com/office/drawing/2014/main" val="890550867"/>
                    </a:ext>
                  </a:extLst>
                </a:gridCol>
                <a:gridCol w="1600831">
                  <a:extLst>
                    <a:ext uri="{9D8B030D-6E8A-4147-A177-3AD203B41FA5}">
                      <a16:colId xmlns:a16="http://schemas.microsoft.com/office/drawing/2014/main" val="1430368520"/>
                    </a:ext>
                  </a:extLst>
                </a:gridCol>
                <a:gridCol w="1895042">
                  <a:extLst>
                    <a:ext uri="{9D8B030D-6E8A-4147-A177-3AD203B41FA5}">
                      <a16:colId xmlns:a16="http://schemas.microsoft.com/office/drawing/2014/main" val="2883745750"/>
                    </a:ext>
                  </a:extLst>
                </a:gridCol>
                <a:gridCol w="1661664">
                  <a:extLst>
                    <a:ext uri="{9D8B030D-6E8A-4147-A177-3AD203B41FA5}">
                      <a16:colId xmlns:a16="http://schemas.microsoft.com/office/drawing/2014/main" val="2419197461"/>
                    </a:ext>
                  </a:extLst>
                </a:gridCol>
              </a:tblGrid>
              <a:tr h="2654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Antal (%)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790643"/>
                  </a:ext>
                </a:extLst>
              </a:tr>
              <a:tr h="5614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Variabel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Alla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(n = 1714)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Ej tidigt </a:t>
                      </a:r>
                      <a:r>
                        <a:rPr lang="sv-SE" sz="1400" err="1">
                          <a:effectLst/>
                        </a:rPr>
                        <a:t>bukläge</a:t>
                      </a:r>
                      <a:endParaRPr lang="sv-SE" sz="14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(n = 1145)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Tidigt </a:t>
                      </a:r>
                      <a:r>
                        <a:rPr lang="sv-SE" sz="1400" err="1">
                          <a:effectLst/>
                        </a:rPr>
                        <a:t>bukläge</a:t>
                      </a:r>
                      <a:endParaRPr lang="sv-SE" sz="14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(n = 569)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9508245"/>
                  </a:ext>
                </a:extLst>
              </a:tr>
              <a:tr h="5614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Kvinna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191" marR="191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512 (29.9)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191" marR="191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346 (30.2)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191" marR="191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166 (29.2)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191" marR="19191" marT="0" marB="0"/>
                </a:tc>
                <a:extLst>
                  <a:ext uri="{0D108BD9-81ED-4DB2-BD59-A6C34878D82A}">
                    <a16:rowId xmlns:a16="http://schemas.microsoft.com/office/drawing/2014/main" val="2425017629"/>
                  </a:ext>
                </a:extLst>
              </a:tr>
              <a:tr h="5614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Ålder, median (IQR), år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191" marR="191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64 (55-71)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191" marR="191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64 (55-71)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191" marR="191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64 (54-71)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191" marR="19191" marT="0" marB="0"/>
                </a:tc>
                <a:extLst>
                  <a:ext uri="{0D108BD9-81ED-4DB2-BD59-A6C34878D82A}">
                    <a16:rowId xmlns:a16="http://schemas.microsoft.com/office/drawing/2014/main" val="2444150441"/>
                  </a:ext>
                </a:extLst>
              </a:tr>
              <a:tr h="5614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err="1">
                          <a:effectLst/>
                        </a:rPr>
                        <a:t>Förväntad</a:t>
                      </a:r>
                      <a:r>
                        <a:rPr lang="en-US" sz="1400">
                          <a:effectLst/>
                        </a:rPr>
                        <a:t> risk för </a:t>
                      </a:r>
                      <a:r>
                        <a:rPr lang="en-US" sz="1400" err="1">
                          <a:effectLst/>
                        </a:rPr>
                        <a:t>död</a:t>
                      </a:r>
                      <a:r>
                        <a:rPr lang="en-US" sz="1400">
                          <a:effectLst/>
                        </a:rPr>
                        <a:t> (SAPS3), median (IQR), %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191" marR="191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32 (22-48)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191" marR="191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32 (22-46)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191" marR="191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32 (22-48)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191" marR="19191" marT="0" marB="0"/>
                </a:tc>
                <a:extLst>
                  <a:ext uri="{0D108BD9-81ED-4DB2-BD59-A6C34878D82A}">
                    <a16:rowId xmlns:a16="http://schemas.microsoft.com/office/drawing/2014/main" val="455779475"/>
                  </a:ext>
                </a:extLst>
              </a:tr>
              <a:tr h="5614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err="1">
                          <a:effectLst/>
                        </a:rPr>
                        <a:t>Invasiv</a:t>
                      </a:r>
                      <a:r>
                        <a:rPr lang="en-US" sz="1400">
                          <a:effectLst/>
                        </a:rPr>
                        <a:t> </a:t>
                      </a:r>
                      <a:r>
                        <a:rPr lang="en-US" sz="1400" err="1">
                          <a:effectLst/>
                        </a:rPr>
                        <a:t>respiratortid</a:t>
                      </a:r>
                      <a:r>
                        <a:rPr lang="en-US" sz="1400">
                          <a:effectLst/>
                        </a:rPr>
                        <a:t>, median (IQR) h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267 (143-450)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265 (137-452)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269 (165-444)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7580810"/>
                  </a:ext>
                </a:extLst>
              </a:tr>
              <a:tr h="5614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err="1">
                          <a:effectLst/>
                        </a:rPr>
                        <a:t>Dialys</a:t>
                      </a:r>
                      <a:r>
                        <a:rPr lang="en-US" sz="1400">
                          <a:effectLst/>
                        </a:rPr>
                        <a:t>, </a:t>
                      </a:r>
                      <a:r>
                        <a:rPr lang="en-US" sz="1400" err="1">
                          <a:effectLst/>
                        </a:rPr>
                        <a:t>antal</a:t>
                      </a:r>
                      <a:r>
                        <a:rPr lang="en-US" sz="1400">
                          <a:effectLst/>
                        </a:rPr>
                        <a:t>/total (%)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312/1638 (19.0)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219/1082 (20.2)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93/556 (16.7)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1541417"/>
                  </a:ext>
                </a:extLst>
              </a:tr>
              <a:tr h="2654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err="1">
                          <a:effectLst/>
                        </a:rPr>
                        <a:t>Trackeostomi</a:t>
                      </a:r>
                      <a:r>
                        <a:rPr lang="en-US" sz="1400">
                          <a:effectLst/>
                        </a:rPr>
                        <a:t>, </a:t>
                      </a:r>
                      <a:r>
                        <a:rPr lang="en-US" sz="1400" err="1">
                          <a:effectLst/>
                        </a:rPr>
                        <a:t>antal</a:t>
                      </a:r>
                      <a:r>
                        <a:rPr lang="en-US" sz="1400">
                          <a:effectLst/>
                        </a:rPr>
                        <a:t> (%)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578 (33.7)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389 (34.0)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189 (33.2)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8140310"/>
                  </a:ext>
                </a:extLst>
              </a:tr>
              <a:tr h="2654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err="1">
                          <a:effectLst/>
                        </a:rPr>
                        <a:t>Vårdtid</a:t>
                      </a:r>
                      <a:r>
                        <a:rPr lang="en-US" sz="1400">
                          <a:effectLst/>
                        </a:rPr>
                        <a:t> IVA, median (IQR), d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 (8-22)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 (8-22)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 (9-22)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1149900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9F2E504A-10F8-44A7-B93A-0173B24FC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3531" y="6091156"/>
            <a:ext cx="69859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869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69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69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69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69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69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69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69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69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69950" algn="l"/>
              </a:tabLst>
              <a:defRPr/>
            </a:pPr>
            <a:r>
              <a:rPr kumimoji="0" lang="en-US" altLang="sv-SE" sz="14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Patienter</a:t>
            </a:r>
            <a:r>
              <a:rPr kumimoji="0" lang="en-US" altLang="sv-SE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med PaO2/FiO2 </a:t>
            </a:r>
            <a:r>
              <a:rPr kumimoji="0" lang="en-US" altLang="sv-SE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US" altLang="sv-SE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 kPa vid IVA-</a:t>
            </a:r>
            <a:r>
              <a:rPr kumimoji="0" lang="en-US" altLang="sv-SE" sz="14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inläggning</a:t>
            </a:r>
            <a:r>
              <a:rPr kumimoji="0" lang="en-US" altLang="sv-SE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sv-SE" sz="14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</a:t>
            </a:r>
            <a:r>
              <a:rPr kumimoji="0" lang="en-US" altLang="sv-SE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sv-SE" sz="14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behandlas</a:t>
            </a:r>
            <a:r>
              <a:rPr kumimoji="0" lang="en-US" altLang="sv-SE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med invasive respirator </a:t>
            </a:r>
            <a:r>
              <a:rPr kumimoji="0" lang="en-US" altLang="sv-SE" sz="14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inom</a:t>
            </a:r>
            <a:r>
              <a:rPr kumimoji="0" lang="en-US" altLang="sv-SE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24 </a:t>
            </a:r>
            <a:r>
              <a:rPr kumimoji="0" lang="en-US" altLang="sv-SE" sz="14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timmar</a:t>
            </a:r>
            <a:r>
              <a:rPr kumimoji="0" lang="en-US" altLang="sv-SE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sv-SE" sz="14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Bukläge</a:t>
            </a:r>
            <a:r>
              <a:rPr kumimoji="0" lang="en-US" altLang="sv-SE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sv-SE" sz="14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inom</a:t>
            </a:r>
            <a:r>
              <a:rPr kumimoji="0" lang="en-US" altLang="sv-SE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24 </a:t>
            </a:r>
            <a:r>
              <a:rPr kumimoji="0" lang="en-US" altLang="sv-SE" sz="14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timmar</a:t>
            </a:r>
            <a:r>
              <a:rPr kumimoji="0" lang="en-US" altLang="sv-SE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sv-SE" sz="14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från</a:t>
            </a:r>
            <a:r>
              <a:rPr kumimoji="0" lang="en-US" altLang="sv-SE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invasive respirator </a:t>
            </a:r>
            <a:r>
              <a:rPr kumimoji="0" lang="en-US" altLang="sv-SE" sz="14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eller</a:t>
            </a:r>
            <a:r>
              <a:rPr kumimoji="0" lang="en-US" altLang="sv-SE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sv-SE" sz="14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kumimoji="0" lang="en-US" altLang="sv-SE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sv-SE" altLang="sv-SE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7DF72D1-35AF-4A98-A6A7-56CF0BD91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8269057-45E0-4AE0-ADC7-286D3CB7F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2182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318759-ACB3-44E4-B23D-58B95AD46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err="1"/>
              <a:t>Bukläge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60AAD4-041C-4928-A46E-CF0EAA276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/>
              <a:t>Buklägesbehandling förbättrar ofta syresättningen. Påverkar buklägesbehandling mortaliteten?</a:t>
            </a:r>
          </a:p>
          <a:p>
            <a:r>
              <a:rPr lang="sv-SE"/>
              <a:t>Går inte att säkert svara på utan att göra en randomiserad studie.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DCC6DFB-DC08-4413-88A3-5430F87C6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D5C5D062-2124-4763-8A60-832671B2F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1245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err="1"/>
              <a:t>Bukläge</a:t>
            </a:r>
            <a:endParaRPr lang="sv-SE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</p:nvPr>
        </p:nvGraphicFramePr>
        <p:xfrm>
          <a:off x="2099555" y="1546492"/>
          <a:ext cx="7920880" cy="26233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0363">
                  <a:extLst>
                    <a:ext uri="{9D8B030D-6E8A-4147-A177-3AD203B41FA5}">
                      <a16:colId xmlns:a16="http://schemas.microsoft.com/office/drawing/2014/main" val="2142037880"/>
                    </a:ext>
                  </a:extLst>
                </a:gridCol>
                <a:gridCol w="1687625">
                  <a:extLst>
                    <a:ext uri="{9D8B030D-6E8A-4147-A177-3AD203B41FA5}">
                      <a16:colId xmlns:a16="http://schemas.microsoft.com/office/drawing/2014/main" val="1012151159"/>
                    </a:ext>
                  </a:extLst>
                </a:gridCol>
                <a:gridCol w="977045">
                  <a:extLst>
                    <a:ext uri="{9D8B030D-6E8A-4147-A177-3AD203B41FA5}">
                      <a16:colId xmlns:a16="http://schemas.microsoft.com/office/drawing/2014/main" val="1287082408"/>
                    </a:ext>
                  </a:extLst>
                </a:gridCol>
                <a:gridCol w="1598802">
                  <a:extLst>
                    <a:ext uri="{9D8B030D-6E8A-4147-A177-3AD203B41FA5}">
                      <a16:colId xmlns:a16="http://schemas.microsoft.com/office/drawing/2014/main" val="3011486701"/>
                    </a:ext>
                  </a:extLst>
                </a:gridCol>
                <a:gridCol w="977045">
                  <a:extLst>
                    <a:ext uri="{9D8B030D-6E8A-4147-A177-3AD203B41FA5}">
                      <a16:colId xmlns:a16="http://schemas.microsoft.com/office/drawing/2014/main" val="2039714471"/>
                    </a:ext>
                  </a:extLst>
                </a:gridCol>
              </a:tblGrid>
              <a:tr h="244201"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err="1">
                          <a:effectLst/>
                        </a:rPr>
                        <a:t>Univariate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err="1">
                          <a:effectLst/>
                        </a:rPr>
                        <a:t>Multivariable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435245"/>
                  </a:ext>
                </a:extLst>
              </a:tr>
              <a:tr h="244201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OR (95% CI)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P value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OR (95% CI)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P </a:t>
                      </a:r>
                      <a:r>
                        <a:rPr lang="sv-SE" sz="1600" err="1">
                          <a:effectLst/>
                        </a:rPr>
                        <a:t>value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extLst>
                  <a:ext uri="{0D108BD9-81ED-4DB2-BD59-A6C34878D82A}">
                    <a16:rowId xmlns:a16="http://schemas.microsoft.com/office/drawing/2014/main" val="991521034"/>
                  </a:ext>
                </a:extLst>
              </a:tr>
              <a:tr h="2442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   Tidigt </a:t>
                      </a:r>
                      <a:r>
                        <a:rPr lang="sv-SE" sz="1600" err="1">
                          <a:effectLst/>
                        </a:rPr>
                        <a:t>bukläge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0.86 (0.69 - 1.08)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0.2035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0.92 (0.71 - 1.19)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0.5206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23977"/>
                  </a:ext>
                </a:extLst>
              </a:tr>
              <a:tr h="2442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   Man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1.33 (1.05 - 1.68)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0.0183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1.28 (0.99 - 1.67)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0.0645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extLst>
                  <a:ext uri="{0D108BD9-81ED-4DB2-BD59-A6C34878D82A}">
                    <a16:rowId xmlns:a16="http://schemas.microsoft.com/office/drawing/2014/main" val="4111548032"/>
                  </a:ext>
                </a:extLst>
              </a:tr>
              <a:tr h="2442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Ålder, per år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1.07 (1.06 - 1.09)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&lt;0.001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1.07 (1.06 - 1.09)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&lt;0.001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extLst>
                  <a:ext uri="{0D108BD9-81ED-4DB2-BD59-A6C34878D82A}">
                    <a16:rowId xmlns:a16="http://schemas.microsoft.com/office/drawing/2014/main" val="2129053358"/>
                  </a:ext>
                </a:extLst>
              </a:tr>
              <a:tr h="2442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   Nedsatt immunförsvar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1.52 (1.04 - 2.19)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0.0271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1.60 (1.05 - 2.42)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0.0279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extLst>
                  <a:ext uri="{0D108BD9-81ED-4DB2-BD59-A6C34878D82A}">
                    <a16:rowId xmlns:a16="http://schemas.microsoft.com/office/drawing/2014/main" val="3794327615"/>
                  </a:ext>
                </a:extLst>
              </a:tr>
              <a:tr h="2442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   </a:t>
                      </a:r>
                      <a:r>
                        <a:rPr lang="sv-SE" sz="1600" err="1">
                          <a:effectLst/>
                        </a:rPr>
                        <a:t>Malignitet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3.02 (1.48 - 6.26)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0.0025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2.12 (0.97 - 4.69)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0.0585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extLst>
                  <a:ext uri="{0D108BD9-81ED-4DB2-BD59-A6C34878D82A}">
                    <a16:rowId xmlns:a16="http://schemas.microsoft.com/office/drawing/2014/main" val="3990233505"/>
                  </a:ext>
                </a:extLst>
              </a:tr>
              <a:tr h="2442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SAPS3</a:t>
                      </a:r>
                      <a:r>
                        <a:rPr lang="sv-SE" sz="1600" baseline="30000">
                          <a:effectLst/>
                        </a:rPr>
                        <a:t>c</a:t>
                      </a:r>
                      <a:r>
                        <a:rPr lang="sv-SE" sz="1600">
                          <a:effectLst/>
                        </a:rPr>
                        <a:t>, per 1 enhet ökning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1.05 (1.04 - 1.07)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&lt;0.001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1.05 (1.04 - 1.07)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&lt;0.001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extLst>
                  <a:ext uri="{0D108BD9-81ED-4DB2-BD59-A6C34878D82A}">
                    <a16:rowId xmlns:a16="http://schemas.microsoft.com/office/drawing/2014/main" val="1450014538"/>
                  </a:ext>
                </a:extLst>
              </a:tr>
            </a:tbl>
          </a:graphicData>
        </a:graphic>
      </p:graphicFrame>
      <p:sp>
        <p:nvSpPr>
          <p:cNvPr id="3" name="textruta 2">
            <a:extLst>
              <a:ext uri="{FF2B5EF4-FFF2-40B4-BE49-F238E27FC236}">
                <a16:creationId xmlns:a16="http://schemas.microsoft.com/office/drawing/2014/main" id="{356835FD-F07F-4CB4-8D05-FB219B4866D5}"/>
              </a:ext>
            </a:extLst>
          </p:cNvPr>
          <p:cNvSpPr txBox="1"/>
          <p:nvPr/>
        </p:nvSpPr>
        <p:spPr>
          <a:xfrm>
            <a:off x="2096223" y="4649788"/>
            <a:ext cx="48978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Korrigerat för kronisk lungsjukdom, kronisk hjärtsjukdom, hypertoni, diabetes, kronisk leversjukdom, kronisk njursjukdom, neuromuskulär sjukdom, obesitas, PaO2FiO2, inskrivningsmånad. Visas ej i tabellen. Inskrivningsmånad också signifikant.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18A48092-171E-400F-9FDA-361BFD026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8248" y="4869160"/>
            <a:ext cx="36004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869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69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69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69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69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69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69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69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69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69950" algn="l"/>
              </a:tabLst>
              <a:defRPr/>
            </a:pPr>
            <a:r>
              <a:rPr kumimoji="0" lang="en-US" altLang="sv-SE" sz="16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Patienter</a:t>
            </a:r>
            <a:r>
              <a:rPr kumimoji="0" lang="en-US" altLang="sv-SE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med PaO2/FiO2 </a:t>
            </a:r>
            <a:r>
              <a:rPr kumimoji="0" lang="en-US" altLang="sv-SE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US" altLang="sv-SE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 kPa vid IVA-</a:t>
            </a:r>
            <a:r>
              <a:rPr kumimoji="0" lang="en-US" altLang="sv-SE" sz="16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inläggning</a:t>
            </a:r>
            <a:r>
              <a:rPr kumimoji="0" lang="en-US" altLang="sv-SE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sv-SE" sz="16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</a:t>
            </a:r>
            <a:r>
              <a:rPr kumimoji="0" lang="en-US" altLang="sv-SE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sv-SE" sz="16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behandlas</a:t>
            </a:r>
            <a:r>
              <a:rPr kumimoji="0" lang="en-US" altLang="sv-SE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med invasive respirator </a:t>
            </a:r>
            <a:r>
              <a:rPr kumimoji="0" lang="en-US" altLang="sv-SE" sz="16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inom</a:t>
            </a:r>
            <a:r>
              <a:rPr kumimoji="0" lang="en-US" altLang="sv-SE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24 </a:t>
            </a:r>
            <a:r>
              <a:rPr kumimoji="0" lang="en-US" altLang="sv-SE" sz="16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timmar</a:t>
            </a:r>
            <a:r>
              <a:rPr kumimoji="0" lang="en-US" altLang="sv-SE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sv-SE" sz="16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Bukläge</a:t>
            </a:r>
            <a:r>
              <a:rPr kumimoji="0" lang="en-US" altLang="sv-SE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sv-SE" sz="16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inom</a:t>
            </a:r>
            <a:r>
              <a:rPr kumimoji="0" lang="en-US" altLang="sv-SE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24 </a:t>
            </a:r>
            <a:r>
              <a:rPr kumimoji="0" lang="en-US" altLang="sv-SE" sz="16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timmar</a:t>
            </a:r>
            <a:r>
              <a:rPr kumimoji="0" lang="en-US" altLang="sv-SE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sv-SE" sz="16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från</a:t>
            </a:r>
            <a:r>
              <a:rPr kumimoji="0" lang="en-US" altLang="sv-SE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invasive respirator </a:t>
            </a:r>
            <a:r>
              <a:rPr kumimoji="0" lang="en-US" altLang="sv-SE" sz="16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eller</a:t>
            </a:r>
            <a:r>
              <a:rPr kumimoji="0" lang="en-US" altLang="sv-SE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sv-SE" sz="16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kumimoji="0" lang="en-US" altLang="sv-SE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sv-SE" altLang="sv-SE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5BA8936-365D-4446-80C8-070ADBAB7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7419C27-8714-44A3-B4FF-B0A674C68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2687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err="1"/>
              <a:t>Bukläge</a:t>
            </a:r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99147479-C512-418D-9C54-303549B01A4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259" y="1556792"/>
            <a:ext cx="7381481" cy="4937336"/>
          </a:xfrm>
          <a:prstGeom prst="rect">
            <a:avLst/>
          </a:prstGeom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id="{D242A992-AD61-4970-A91B-3291E3506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224" y="5373216"/>
            <a:ext cx="3600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869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69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69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69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69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69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69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69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69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69950" algn="l"/>
              </a:tabLst>
              <a:defRPr/>
            </a:pPr>
            <a:r>
              <a:rPr kumimoji="0" lang="en-US" altLang="sv-SE" sz="12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Patienter</a:t>
            </a:r>
            <a:r>
              <a:rPr kumimoji="0" lang="en-US" altLang="sv-SE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med PaO2/FiO2 </a:t>
            </a:r>
            <a:r>
              <a:rPr kumimoji="0" lang="en-US" altLang="sv-SE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US" altLang="sv-SE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 kPa vid IVA-</a:t>
            </a:r>
            <a:r>
              <a:rPr kumimoji="0" lang="en-US" altLang="sv-SE" sz="12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inläggning</a:t>
            </a:r>
            <a:r>
              <a:rPr kumimoji="0" lang="en-US" altLang="sv-SE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sv-SE" sz="12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</a:t>
            </a:r>
            <a:r>
              <a:rPr kumimoji="0" lang="en-US" altLang="sv-SE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sv-SE" sz="12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behandlas</a:t>
            </a:r>
            <a:r>
              <a:rPr kumimoji="0" lang="en-US" altLang="sv-SE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med invasive respirator </a:t>
            </a:r>
            <a:r>
              <a:rPr kumimoji="0" lang="en-US" altLang="sv-SE" sz="12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inom</a:t>
            </a:r>
            <a:r>
              <a:rPr kumimoji="0" lang="en-US" altLang="sv-SE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24 </a:t>
            </a:r>
            <a:r>
              <a:rPr kumimoji="0" lang="en-US" altLang="sv-SE" sz="12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timmar</a:t>
            </a:r>
            <a:r>
              <a:rPr kumimoji="0" lang="en-US" altLang="sv-SE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sv-SE" sz="12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Bukläge</a:t>
            </a:r>
            <a:r>
              <a:rPr kumimoji="0" lang="en-US" altLang="sv-SE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sv-SE" sz="12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inom</a:t>
            </a:r>
            <a:r>
              <a:rPr kumimoji="0" lang="en-US" altLang="sv-SE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24 </a:t>
            </a:r>
            <a:r>
              <a:rPr kumimoji="0" lang="en-US" altLang="sv-SE" sz="12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timmar</a:t>
            </a:r>
            <a:r>
              <a:rPr kumimoji="0" lang="en-US" altLang="sv-SE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sv-SE" sz="12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från</a:t>
            </a:r>
            <a:r>
              <a:rPr kumimoji="0" lang="en-US" altLang="sv-SE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invasive respirator </a:t>
            </a:r>
            <a:r>
              <a:rPr kumimoji="0" lang="en-US" altLang="sv-SE" sz="12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eller</a:t>
            </a:r>
            <a:r>
              <a:rPr kumimoji="0" lang="en-US" altLang="sv-SE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sv-SE" sz="12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kumimoji="0" lang="en-US" altLang="sv-SE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717EFE5-F5C7-4E86-AEE2-D332CFA3C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4C675A8-8776-48A1-89BD-B9B82A793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3552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09E9DC-4D65-4CEB-A0D7-B5EC276E2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Sammanfattning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D3DC804-0146-45EF-984B-D4913F9E0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30-dagarsmortalitet totalt 23,5%</a:t>
            </a:r>
          </a:p>
          <a:p>
            <a:r>
              <a:rPr lang="sv-SE"/>
              <a:t>90-dagarsmortalitet totalt 27,9%</a:t>
            </a:r>
          </a:p>
          <a:p>
            <a:r>
              <a:rPr lang="sv-SE"/>
              <a:t>Förändringar vad gäller patienternas sammansättning, akuta sjuklighet, behandlingar har skett över tid</a:t>
            </a:r>
          </a:p>
          <a:p>
            <a:r>
              <a:rPr lang="sv-SE"/>
              <a:t>Det som är riskfaktorer för död när man kommit till IVA är inte nödvändigtvis samma som innan IVA </a:t>
            </a:r>
            <a:r>
              <a:rPr lang="sv-SE" err="1"/>
              <a:t>pga</a:t>
            </a:r>
            <a:r>
              <a:rPr lang="sv-SE"/>
              <a:t> att de som kommer till IVA är så sjuka att de behöver intensivvård av något skäl</a:t>
            </a:r>
          </a:p>
          <a:p>
            <a:r>
              <a:rPr lang="sv-SE"/>
              <a:t>Svårt att utvärdera skillnader i mortalitet mellan avdelningar </a:t>
            </a:r>
            <a:r>
              <a:rPr lang="sv-SE" err="1"/>
              <a:t>pga</a:t>
            </a:r>
            <a:r>
              <a:rPr lang="sv-SE"/>
              <a:t> olika patientsammansättning och förutsättningar.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EE3D511-A006-464F-B0A7-8371E1192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072B175C-3001-4F64-9789-65BF48938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7107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1E3455-ABD6-47B9-BA84-E0FC1835E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Jämföra mortalitet mellan avdelningar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A88CFCA8-C367-4DF2-BFC3-C658D66DF8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641" y="1600200"/>
            <a:ext cx="7520717" cy="4525963"/>
          </a:xfr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5E893284-238E-4716-911C-0984DD756DAA}"/>
              </a:ext>
            </a:extLst>
          </p:cNvPr>
          <p:cNvSpPr txBox="1"/>
          <p:nvPr/>
        </p:nvSpPr>
        <p:spPr>
          <a:xfrm>
            <a:off x="8206965" y="1473201"/>
            <a:ext cx="39060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Justerat för ålder, kön, </a:t>
            </a:r>
            <a:r>
              <a:rPr kumimoji="0" lang="sv-SE" sz="18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komorbiditet</a:t>
            </a: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SAPS3-mätvärden, vårdbegränsning vid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Ankomst, tidpunkt.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5F367B6-4FB2-41D6-A8ED-A18A5F69D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3E1729C-FE23-4805-BE00-4D3E3C4F4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581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682C66-301C-4111-B952-B06F07907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Inneliggande - platsregistreringen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91A3EB37-8CE8-4612-B159-C1442235D4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4844" y="1600200"/>
            <a:ext cx="10287000" cy="4286250"/>
          </a:xfrm>
        </p:spPr>
      </p:pic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60A2545-5BE5-4C17-9CAD-8684E6D61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2831A3A-9C4F-4AF5-85DA-B1391D333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3818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/>
              <a:t>Program</a:t>
            </a:r>
          </a:p>
        </p:txBody>
      </p:sp>
      <p:graphicFrame>
        <p:nvGraphicFramePr>
          <p:cNvPr id="2" name="Tabell 2">
            <a:extLst>
              <a:ext uri="{FF2B5EF4-FFF2-40B4-BE49-F238E27FC236}">
                <a16:creationId xmlns:a16="http://schemas.microsoft.com/office/drawing/2014/main" id="{A510D09E-BB05-4E20-80D9-75EF76826F8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63352" y="2132856"/>
          <a:ext cx="5688632" cy="407416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1069101">
                  <a:extLst>
                    <a:ext uri="{9D8B030D-6E8A-4147-A177-3AD203B41FA5}">
                      <a16:colId xmlns:a16="http://schemas.microsoft.com/office/drawing/2014/main" val="1570651170"/>
                    </a:ext>
                  </a:extLst>
                </a:gridCol>
                <a:gridCol w="4619531">
                  <a:extLst>
                    <a:ext uri="{9D8B030D-6E8A-4147-A177-3AD203B41FA5}">
                      <a16:colId xmlns:a16="http://schemas.microsoft.com/office/drawing/2014/main" val="18136767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sz="1400"/>
                        <a:t>09:00-09:10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Välkomna och teknisk information</a:t>
                      </a:r>
                      <a:br>
                        <a:rPr lang="sv-SE" sz="1400"/>
                      </a:br>
                      <a:r>
                        <a:rPr lang="sv-SE" sz="1400"/>
                        <a:t> </a:t>
                      </a:r>
                      <a:r>
                        <a:rPr lang="sv-SE" sz="1400" i="1"/>
                        <a:t>– Eva Åkerman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7977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/>
                        <a:t>09:10-09:40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Reflektion från de gångna åren </a:t>
                      </a:r>
                      <a:br>
                        <a:rPr lang="sv-SE" sz="1400"/>
                      </a:br>
                      <a:r>
                        <a:rPr lang="sv-SE" sz="1400" i="1"/>
                        <a:t>– Johnny Hillgren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8122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/>
                        <a:t>09:40-09:45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Paus</a:t>
                      </a:r>
                      <a:endParaRPr lang="sv-SE" sz="1400" i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20061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/>
                        <a:t>09:45-10:15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Ny riktlinje i SIR – Clinical </a:t>
                      </a:r>
                      <a:r>
                        <a:rPr lang="sv-SE" sz="1400" err="1"/>
                        <a:t>Frailty</a:t>
                      </a:r>
                      <a:r>
                        <a:rPr lang="sv-SE" sz="1400"/>
                        <a:t> Scale </a:t>
                      </a:r>
                      <a:br>
                        <a:rPr lang="sv-SE" sz="1400"/>
                      </a:br>
                      <a:r>
                        <a:rPr lang="sv-SE" sz="1400" i="1"/>
                        <a:t>– Lars Engerström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49523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/>
                        <a:t>10:15-10:30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Paus</a:t>
                      </a:r>
                      <a:endParaRPr lang="sv-SE" sz="1400" i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11762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/>
                        <a:t>10:30-11:15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COVID-19 – Hur har det gått för våra patienter? </a:t>
                      </a:r>
                      <a:br>
                        <a:rPr lang="sv-SE" sz="1400"/>
                      </a:br>
                      <a:r>
                        <a:rPr lang="sv-SE" sz="1400" i="1"/>
                        <a:t>– Lars Engerström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76638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/>
                        <a:t>11:15-11:30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Paus</a:t>
                      </a:r>
                      <a:endParaRPr lang="sv-SE" sz="1400" i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6895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/>
                        <a:t>11:30-12:30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När man som IVA-sköterska hamnar på IVA </a:t>
                      </a:r>
                      <a:br>
                        <a:rPr lang="sv-SE" sz="1400"/>
                      </a:br>
                      <a:r>
                        <a:rPr lang="sv-SE" sz="1400" i="1"/>
                        <a:t>– Eva Barkestad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6091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/>
                        <a:t>12:30-13:30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Lunch</a:t>
                      </a:r>
                      <a:endParaRPr lang="sv-SE" sz="1400" i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27284736"/>
                  </a:ext>
                </a:extLst>
              </a:tr>
            </a:tbl>
          </a:graphicData>
        </a:graphic>
      </p:graphicFrame>
      <p:sp>
        <p:nvSpPr>
          <p:cNvPr id="4" name="Platshållare för datum 3"/>
          <p:cNvSpPr>
            <a:spLocks noGrp="1"/>
          </p:cNvSpPr>
          <p:nvPr>
            <p:ph type="dt" sz="quarter" idx="10"/>
          </p:nvPr>
        </p:nvSpPr>
        <p:spPr>
          <a:xfrm>
            <a:off x="609600" y="6356351"/>
            <a:ext cx="28448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graphicFrame>
        <p:nvGraphicFramePr>
          <p:cNvPr id="8" name="Tabell 2">
            <a:extLst>
              <a:ext uri="{FF2B5EF4-FFF2-40B4-BE49-F238E27FC236}">
                <a16:creationId xmlns:a16="http://schemas.microsoft.com/office/drawing/2014/main" id="{1AE80C51-91B5-4251-BC24-E9C5820EDA94}"/>
              </a:ext>
            </a:extLst>
          </p:cNvPr>
          <p:cNvGraphicFramePr>
            <a:graphicFrameLocks/>
          </p:cNvGraphicFramePr>
          <p:nvPr/>
        </p:nvGraphicFramePr>
        <p:xfrm>
          <a:off x="6312024" y="2132856"/>
          <a:ext cx="5688632" cy="4207564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1069101">
                  <a:extLst>
                    <a:ext uri="{9D8B030D-6E8A-4147-A177-3AD203B41FA5}">
                      <a16:colId xmlns:a16="http://schemas.microsoft.com/office/drawing/2014/main" val="1570651170"/>
                    </a:ext>
                  </a:extLst>
                </a:gridCol>
                <a:gridCol w="4619531">
                  <a:extLst>
                    <a:ext uri="{9D8B030D-6E8A-4147-A177-3AD203B41FA5}">
                      <a16:colId xmlns:a16="http://schemas.microsoft.com/office/drawing/2014/main" val="1813676767"/>
                    </a:ext>
                  </a:extLst>
                </a:gridCol>
              </a:tblGrid>
              <a:tr h="537599">
                <a:tc>
                  <a:txBody>
                    <a:bodyPr/>
                    <a:lstStyle/>
                    <a:p>
                      <a:r>
                        <a:rPr lang="sv-SE" sz="1400"/>
                        <a:t>13:30-14:00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Variabler inom omvårdnad</a:t>
                      </a:r>
                      <a:br>
                        <a:rPr lang="sv-SE" sz="1400"/>
                      </a:br>
                      <a:r>
                        <a:rPr lang="sv-SE" sz="1400"/>
                        <a:t> </a:t>
                      </a:r>
                      <a:r>
                        <a:rPr lang="sv-SE" sz="1400" i="1"/>
                        <a:t>– Eva Åkerman och Anna Eriksson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7977797"/>
                  </a:ext>
                </a:extLst>
              </a:tr>
              <a:tr h="537599">
                <a:tc>
                  <a:txBody>
                    <a:bodyPr/>
                    <a:lstStyle/>
                    <a:p>
                      <a:r>
                        <a:rPr lang="sv-SE" sz="1400"/>
                        <a:t>14:00-14:30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Behandlingsstrategi-Värdefullt till vad?</a:t>
                      </a:r>
                      <a:br>
                        <a:rPr lang="sv-SE" sz="1400"/>
                      </a:br>
                      <a:r>
                        <a:rPr lang="sv-SE" sz="1400" i="1"/>
                        <a:t>-Thomas Nolin och Sten Walther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8122550"/>
                  </a:ext>
                </a:extLst>
              </a:tr>
              <a:tr h="384752">
                <a:tc>
                  <a:txBody>
                    <a:bodyPr/>
                    <a:lstStyle/>
                    <a:p>
                      <a:r>
                        <a:rPr lang="sv-SE" sz="1400"/>
                        <a:t>14:30-14:45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Paus</a:t>
                      </a:r>
                      <a:endParaRPr lang="sv-SE" sz="1400" i="1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006188"/>
                  </a:ext>
                </a:extLst>
              </a:tr>
              <a:tr h="384752">
                <a:tc>
                  <a:txBody>
                    <a:bodyPr/>
                    <a:lstStyle/>
                    <a:p>
                      <a:r>
                        <a:rPr lang="sv-SE" sz="1400"/>
                        <a:t>14:45-15:15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Audit</a:t>
                      </a:r>
                      <a:br>
                        <a:rPr lang="sv-SE" sz="1400"/>
                      </a:br>
                      <a:r>
                        <a:rPr lang="sv-SE" sz="1400" i="1"/>
                        <a:t>-Peter Nordlund, Östersund och Uppsala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523348"/>
                  </a:ext>
                </a:extLst>
              </a:tr>
              <a:tr h="537599">
                <a:tc>
                  <a:txBody>
                    <a:bodyPr/>
                    <a:lstStyle/>
                    <a:p>
                      <a:r>
                        <a:rPr lang="sv-SE" sz="1400"/>
                        <a:t>15:15-15:45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Årsrapport för 2021</a:t>
                      </a:r>
                      <a:br>
                        <a:rPr lang="sv-SE" sz="1400"/>
                      </a:br>
                      <a:r>
                        <a:rPr lang="sv-SE" sz="1400" i="1"/>
                        <a:t>-Ritva Kiiski Berggren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1762170"/>
                  </a:ext>
                </a:extLst>
              </a:tr>
              <a:tr h="384752">
                <a:tc>
                  <a:txBody>
                    <a:bodyPr/>
                    <a:lstStyle/>
                    <a:p>
                      <a:r>
                        <a:rPr lang="sv-SE" sz="1400"/>
                        <a:t>15:45-15:50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Avslutning</a:t>
                      </a:r>
                      <a:endParaRPr lang="sv-SE" sz="1400" i="1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6638230"/>
                  </a:ext>
                </a:extLst>
              </a:tr>
              <a:tr h="384752">
                <a:tc>
                  <a:txBody>
                    <a:bodyPr/>
                    <a:lstStyle/>
                    <a:p>
                      <a:r>
                        <a:rPr lang="sv-SE" sz="1400"/>
                        <a:t>16:00-17:00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Årsmöte för verksamhetsåret 2021 (Ny länk)</a:t>
                      </a:r>
                      <a:endParaRPr lang="sv-SE" sz="1400" i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6895039"/>
                  </a:ext>
                </a:extLst>
              </a:tr>
              <a:tr h="537599"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sv-SE" sz="1400" i="1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76091497"/>
                  </a:ext>
                </a:extLst>
              </a:tr>
              <a:tr h="384752"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v-SE" sz="1400" i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7284736"/>
                  </a:ext>
                </a:extLst>
              </a:tr>
            </a:tbl>
          </a:graphicData>
        </a:graphic>
      </p:graphicFrame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F9D3F9A-CFF8-4939-9F67-FD635C35C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832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9505B5-8710-4959-A643-6872BCE69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Inläggningar - Siri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A0AB7EB5-D5F2-4D98-9A2A-3A69BF74E6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4843" y="1600199"/>
            <a:ext cx="10287000" cy="4286250"/>
          </a:xfrm>
        </p:spPr>
      </p:pic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C80DB0-8F78-4FEC-8F99-FDBAC1DFA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1D87695-F313-4D2F-BCDF-9AB5FE8BF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258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9505B5-8710-4959-A643-6872BCE69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Beläggning - diagnos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CA34DFE2-F6B0-4A1F-A370-73BA2778D9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44" y="1600200"/>
            <a:ext cx="10862311" cy="4525963"/>
          </a:xfrm>
        </p:spPr>
      </p:pic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5DA28EF-24AA-4796-8392-24635F26B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786A61D-EFFC-4BA7-91BA-6C66110A4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710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/>
              <a:t>Siri</a:t>
            </a:r>
          </a:p>
        </p:txBody>
      </p:sp>
      <p:graphicFrame>
        <p:nvGraphicFramePr>
          <p:cNvPr id="2" name="Platshållare för innehåll 1">
            <a:extLst>
              <a:ext uri="{FF2B5EF4-FFF2-40B4-BE49-F238E27FC236}">
                <a16:creationId xmlns:a16="http://schemas.microsoft.com/office/drawing/2014/main" id="{48272C4E-D1A1-4371-B6E4-8C7E81348D4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436207" y="1484784"/>
          <a:ext cx="7247575" cy="4783053"/>
        </p:xfrm>
        <a:graphic>
          <a:graphicData uri="http://schemas.openxmlformats.org/drawingml/2006/table">
            <a:tbl>
              <a:tblPr/>
              <a:tblGrid>
                <a:gridCol w="3814412">
                  <a:extLst>
                    <a:ext uri="{9D8B030D-6E8A-4147-A177-3AD203B41FA5}">
                      <a16:colId xmlns:a16="http://schemas.microsoft.com/office/drawing/2014/main" val="3116340506"/>
                    </a:ext>
                  </a:extLst>
                </a:gridCol>
                <a:gridCol w="1907207">
                  <a:extLst>
                    <a:ext uri="{9D8B030D-6E8A-4147-A177-3AD203B41FA5}">
                      <a16:colId xmlns:a16="http://schemas.microsoft.com/office/drawing/2014/main" val="4005660923"/>
                    </a:ext>
                  </a:extLst>
                </a:gridCol>
                <a:gridCol w="1525956">
                  <a:extLst>
                    <a:ext uri="{9D8B030D-6E8A-4147-A177-3AD203B41FA5}">
                      <a16:colId xmlns:a16="http://schemas.microsoft.com/office/drawing/2014/main" val="3328849188"/>
                    </a:ext>
                  </a:extLst>
                </a:gridCol>
              </a:tblGrid>
              <a:tr h="459156">
                <a:tc>
                  <a:txBody>
                    <a:bodyPr/>
                    <a:lstStyle/>
                    <a:p>
                      <a:pPr fontAlgn="t"/>
                      <a:r>
                        <a:rPr lang="sv-SE" sz="1800">
                          <a:effectLst/>
                        </a:rPr>
                        <a:t>Tabellen är uppdaterad:</a:t>
                      </a:r>
                    </a:p>
                  </a:txBody>
                  <a:tcPr marL="65594" marR="65594" marT="32797" marB="32797">
                    <a:lnL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v-SE" sz="1800">
                          <a:effectLst/>
                        </a:rPr>
                        <a:t>2022-03-07</a:t>
                      </a:r>
                    </a:p>
                  </a:txBody>
                  <a:tcPr marL="65594" marR="65594" marT="32797" marB="32797">
                    <a:lnL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v-SE" sz="1800">
                          <a:effectLst/>
                        </a:rPr>
                        <a:t>21:03</a:t>
                      </a:r>
                    </a:p>
                  </a:txBody>
                  <a:tcPr marL="65594" marR="65594" marT="32797" marB="32797">
                    <a:lnL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224357"/>
                  </a:ext>
                </a:extLst>
              </a:tr>
              <a:tr h="262375">
                <a:tc>
                  <a:txBody>
                    <a:bodyPr/>
                    <a:lstStyle/>
                    <a:p>
                      <a:pPr fontAlgn="t"/>
                      <a:r>
                        <a:rPr lang="sv-SE" sz="1800">
                          <a:effectLst/>
                        </a:rPr>
                        <a:t>Antal vårdtillfällen:</a:t>
                      </a:r>
                    </a:p>
                  </a:txBody>
                  <a:tcPr marL="65594" marR="65594" marT="32797" marB="32797">
                    <a:lnL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sv-SE" sz="1800">
                          <a:effectLst/>
                        </a:rPr>
                        <a:t>11 999</a:t>
                      </a:r>
                    </a:p>
                  </a:txBody>
                  <a:tcPr marL="65594" marR="65594" marT="32797" marB="32797">
                    <a:lnL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899194"/>
                  </a:ext>
                </a:extLst>
              </a:tr>
              <a:tr h="262375">
                <a:tc>
                  <a:txBody>
                    <a:bodyPr/>
                    <a:lstStyle/>
                    <a:p>
                      <a:pPr fontAlgn="t"/>
                      <a:r>
                        <a:rPr lang="sv-SE" sz="1800">
                          <a:effectLst/>
                        </a:rPr>
                        <a:t>Antal patienter:</a:t>
                      </a:r>
                    </a:p>
                  </a:txBody>
                  <a:tcPr marL="65594" marR="65594" marT="32797" marB="32797">
                    <a:lnL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sv-SE" sz="1800">
                          <a:effectLst/>
                        </a:rPr>
                        <a:t>9 057</a:t>
                      </a:r>
                    </a:p>
                  </a:txBody>
                  <a:tcPr marL="65594" marR="65594" marT="32797" marB="32797">
                    <a:lnL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011188"/>
                  </a:ext>
                </a:extLst>
              </a:tr>
              <a:tr h="459156">
                <a:tc>
                  <a:txBody>
                    <a:bodyPr/>
                    <a:lstStyle/>
                    <a:p>
                      <a:pPr fontAlgn="t"/>
                      <a:r>
                        <a:rPr lang="sv-SE" sz="1800">
                          <a:effectLst/>
                        </a:rPr>
                        <a:t>Ålder - medel:</a:t>
                      </a:r>
                    </a:p>
                  </a:txBody>
                  <a:tcPr marL="65594" marR="65594" marT="32797" marB="32797">
                    <a:lnL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v-SE" sz="1800">
                          <a:effectLst/>
                        </a:rPr>
                        <a:t>60,2 (0 - 98)</a:t>
                      </a:r>
                    </a:p>
                  </a:txBody>
                  <a:tcPr marL="65594" marR="65594" marT="32797" marB="32797">
                    <a:lnL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v-SE" sz="1800">
                          <a:effectLst/>
                        </a:rPr>
                        <a:t>(min-max)</a:t>
                      </a:r>
                    </a:p>
                  </a:txBody>
                  <a:tcPr marL="65594" marR="65594" marT="32797" marB="32797">
                    <a:lnL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596900"/>
                  </a:ext>
                </a:extLst>
              </a:tr>
              <a:tr h="262375">
                <a:tc>
                  <a:txBody>
                    <a:bodyPr/>
                    <a:lstStyle/>
                    <a:p>
                      <a:pPr fontAlgn="t"/>
                      <a:r>
                        <a:rPr lang="sv-SE" sz="1800">
                          <a:effectLst/>
                        </a:rPr>
                        <a:t>Ålder - median:</a:t>
                      </a:r>
                    </a:p>
                  </a:txBody>
                  <a:tcPr marL="65594" marR="65594" marT="32797" marB="32797">
                    <a:lnL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sv-SE" sz="1800">
                          <a:effectLst/>
                        </a:rPr>
                        <a:t>63</a:t>
                      </a:r>
                    </a:p>
                  </a:txBody>
                  <a:tcPr marL="65594" marR="65594" marT="32797" marB="32797">
                    <a:lnL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443574"/>
                  </a:ext>
                </a:extLst>
              </a:tr>
              <a:tr h="459156">
                <a:tc>
                  <a:txBody>
                    <a:bodyPr/>
                    <a:lstStyle/>
                    <a:p>
                      <a:pPr fontAlgn="t"/>
                      <a:r>
                        <a:rPr lang="sv-SE" sz="1800">
                          <a:effectLst/>
                        </a:rPr>
                        <a:t>Kön kvinna:</a:t>
                      </a:r>
                    </a:p>
                  </a:txBody>
                  <a:tcPr marL="65594" marR="65594" marT="32797" marB="32797">
                    <a:lnL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sv-SE" sz="1800">
                          <a:effectLst/>
                        </a:rPr>
                        <a:t>2778 / 9 057 (30,7%)</a:t>
                      </a:r>
                    </a:p>
                  </a:txBody>
                  <a:tcPr marL="65594" marR="65594" marT="32797" marB="32797">
                    <a:lnL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831476"/>
                  </a:ext>
                </a:extLst>
              </a:tr>
              <a:tr h="447789">
                <a:tc>
                  <a:txBody>
                    <a:bodyPr/>
                    <a:lstStyle/>
                    <a:p>
                      <a:pPr fontAlgn="t"/>
                      <a:r>
                        <a:rPr lang="sv-SE" sz="1800">
                          <a:effectLst/>
                        </a:rPr>
                        <a:t>Dagar från insjuknande till IVA-vård:</a:t>
                      </a:r>
                    </a:p>
                  </a:txBody>
                  <a:tcPr marL="65594" marR="65594" marT="32797" marB="32797">
                    <a:lnL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v-SE" sz="1800">
                          <a:effectLst/>
                        </a:rPr>
                        <a:t>10,6 (0 - 152)</a:t>
                      </a:r>
                    </a:p>
                  </a:txBody>
                  <a:tcPr marL="65594" marR="65594" marT="32797" marB="32797">
                    <a:lnL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v-SE" sz="1800">
                          <a:effectLst/>
                        </a:rPr>
                        <a:t>(min-max)</a:t>
                      </a:r>
                    </a:p>
                  </a:txBody>
                  <a:tcPr marL="65594" marR="65594" marT="32797" marB="32797">
                    <a:lnL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306312"/>
                  </a:ext>
                </a:extLst>
              </a:tr>
              <a:tr h="459156">
                <a:tc>
                  <a:txBody>
                    <a:bodyPr/>
                    <a:lstStyle/>
                    <a:p>
                      <a:pPr fontAlgn="t"/>
                      <a:r>
                        <a:rPr lang="sv-SE" sz="1800">
                          <a:effectLst/>
                        </a:rPr>
                        <a:t>Kronisk hjärt-lungsjukdom:</a:t>
                      </a:r>
                    </a:p>
                  </a:txBody>
                  <a:tcPr marL="65594" marR="65594" marT="32797" marB="32797">
                    <a:lnL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sv-SE" sz="1800">
                          <a:effectLst/>
                        </a:rPr>
                        <a:t>29,2%</a:t>
                      </a:r>
                    </a:p>
                  </a:txBody>
                  <a:tcPr marL="65594" marR="65594" marT="32797" marB="32797">
                    <a:lnL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126517"/>
                  </a:ext>
                </a:extLst>
              </a:tr>
              <a:tr h="459156">
                <a:tc>
                  <a:txBody>
                    <a:bodyPr/>
                    <a:lstStyle/>
                    <a:p>
                      <a:pPr fontAlgn="t"/>
                      <a:r>
                        <a:rPr lang="sv-SE" sz="1800">
                          <a:effectLst/>
                        </a:rPr>
                        <a:t>Kronisk lever-njursjukdom:</a:t>
                      </a:r>
                    </a:p>
                  </a:txBody>
                  <a:tcPr marL="65594" marR="65594" marT="32797" marB="32797">
                    <a:lnL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sv-SE" sz="1800">
                          <a:effectLst/>
                        </a:rPr>
                        <a:t>7,0%</a:t>
                      </a:r>
                    </a:p>
                  </a:txBody>
                  <a:tcPr marL="65594" marR="65594" marT="32797" marB="32797">
                    <a:lnL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163937"/>
                  </a:ext>
                </a:extLst>
              </a:tr>
              <a:tr h="262375">
                <a:tc>
                  <a:txBody>
                    <a:bodyPr/>
                    <a:lstStyle/>
                    <a:p>
                      <a:pPr fontAlgn="t"/>
                      <a:r>
                        <a:rPr lang="sv-SE" sz="1800">
                          <a:effectLst/>
                        </a:rPr>
                        <a:t>Diabetes:</a:t>
                      </a:r>
                    </a:p>
                  </a:txBody>
                  <a:tcPr marL="65594" marR="65594" marT="32797" marB="32797">
                    <a:lnL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sv-SE" sz="1800">
                          <a:effectLst/>
                        </a:rPr>
                        <a:t>25,2%</a:t>
                      </a:r>
                    </a:p>
                  </a:txBody>
                  <a:tcPr marL="65594" marR="65594" marT="32797" marB="32797">
                    <a:lnL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01908"/>
                  </a:ext>
                </a:extLst>
              </a:tr>
              <a:tr h="262375">
                <a:tc>
                  <a:txBody>
                    <a:bodyPr/>
                    <a:lstStyle/>
                    <a:p>
                      <a:pPr fontAlgn="t"/>
                      <a:r>
                        <a:rPr lang="sv-SE" sz="1800">
                          <a:effectLst/>
                        </a:rPr>
                        <a:t>Hypertoni:</a:t>
                      </a:r>
                    </a:p>
                  </a:txBody>
                  <a:tcPr marL="65594" marR="65594" marT="32797" marB="32797">
                    <a:lnL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sv-SE" sz="1800">
                          <a:effectLst/>
                        </a:rPr>
                        <a:t>43,0%</a:t>
                      </a:r>
                    </a:p>
                  </a:txBody>
                  <a:tcPr marL="65594" marR="65594" marT="32797" marB="32797">
                    <a:lnL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810180"/>
                  </a:ext>
                </a:extLst>
              </a:tr>
              <a:tr h="262375">
                <a:tc>
                  <a:txBody>
                    <a:bodyPr/>
                    <a:lstStyle/>
                    <a:p>
                      <a:pPr fontAlgn="t"/>
                      <a:r>
                        <a:rPr lang="sv-SE" sz="1800">
                          <a:effectLst/>
                        </a:rPr>
                        <a:t>Någon riskfaktor:</a:t>
                      </a:r>
                    </a:p>
                  </a:txBody>
                  <a:tcPr marL="65594" marR="65594" marT="32797" marB="32797">
                    <a:lnL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sv-SE" sz="1800">
                          <a:effectLst/>
                        </a:rPr>
                        <a:t>80,7%</a:t>
                      </a:r>
                    </a:p>
                  </a:txBody>
                  <a:tcPr marL="65594" marR="65594" marT="32797" marB="32797">
                    <a:lnL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492375"/>
                  </a:ext>
                </a:extLst>
              </a:tr>
            </a:tbl>
          </a:graphicData>
        </a:graphic>
      </p:graphicFrame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04E74D3-E3AD-4CC4-9D47-E2543FB28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22554B1-A10E-4819-B645-733F4F93C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331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4F4A6A-20C0-4AA3-95F5-A5BCAC6D4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Patienter registrerade i Siri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F15B5B9D-9A5B-421F-B5FE-5945D1E4E0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556" y="1496321"/>
            <a:ext cx="7304888" cy="4886104"/>
          </a:xfrm>
          <a:prstGeom prst="rect">
            <a:avLst/>
          </a:prstGeom>
        </p:spPr>
      </p:pic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76256A8-6B6F-4B28-8059-C60508AA1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492E2ED7-2F8D-443E-B0B5-BD5F49E0D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777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Åtgärder</a:t>
            </a: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</p:nvPr>
        </p:nvGraphicFramePr>
        <p:xfrm>
          <a:off x="2202620" y="1916832"/>
          <a:ext cx="7786760" cy="287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4658">
                  <a:extLst>
                    <a:ext uri="{9D8B030D-6E8A-4147-A177-3AD203B41FA5}">
                      <a16:colId xmlns:a16="http://schemas.microsoft.com/office/drawing/2014/main" val="4161838713"/>
                    </a:ext>
                  </a:extLst>
                </a:gridCol>
                <a:gridCol w="1288722">
                  <a:extLst>
                    <a:ext uri="{9D8B030D-6E8A-4147-A177-3AD203B41FA5}">
                      <a16:colId xmlns:a16="http://schemas.microsoft.com/office/drawing/2014/main" val="4009285149"/>
                    </a:ext>
                  </a:extLst>
                </a:gridCol>
                <a:gridCol w="1946690">
                  <a:extLst>
                    <a:ext uri="{9D8B030D-6E8A-4147-A177-3AD203B41FA5}">
                      <a16:colId xmlns:a16="http://schemas.microsoft.com/office/drawing/2014/main" val="1560641134"/>
                    </a:ext>
                  </a:extLst>
                </a:gridCol>
                <a:gridCol w="1946690">
                  <a:extLst>
                    <a:ext uri="{9D8B030D-6E8A-4147-A177-3AD203B41FA5}">
                      <a16:colId xmlns:a16="http://schemas.microsoft.com/office/drawing/2014/main" val="1007579699"/>
                    </a:ext>
                  </a:extLst>
                </a:gridCol>
              </a:tblGrid>
              <a:tr h="28021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err="1">
                          <a:effectLst/>
                        </a:rPr>
                        <a:t>Åtgärd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err="1">
                          <a:effectLst/>
                        </a:rPr>
                        <a:t>Andel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err="1">
                          <a:effectLst/>
                        </a:rPr>
                        <a:t>Tid</a:t>
                      </a:r>
                      <a:r>
                        <a:rPr lang="en-US" sz="1800">
                          <a:effectLst/>
                        </a:rPr>
                        <a:t>, </a:t>
                      </a:r>
                      <a:r>
                        <a:rPr lang="en-US" sz="1800" err="1">
                          <a:effectLst/>
                        </a:rPr>
                        <a:t>dygn</a:t>
                      </a:r>
                      <a:r>
                        <a:rPr lang="en-US" sz="1800">
                          <a:effectLst/>
                        </a:rPr>
                        <a:t>, median (IQR)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</a:rPr>
                        <a:t>Tid från </a:t>
                      </a:r>
                      <a:r>
                        <a:rPr lang="sv-SE" sz="1800" err="1">
                          <a:effectLst/>
                        </a:rPr>
                        <a:t>start,tim</a:t>
                      </a:r>
                      <a:r>
                        <a:rPr lang="sv-SE" sz="1800">
                          <a:effectLst/>
                        </a:rPr>
                        <a:t>, median (IQR)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7875885"/>
                  </a:ext>
                </a:extLst>
              </a:tr>
              <a:tr h="58253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Invasiv ventilation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60.3 %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10.22 ( 5.3  -  18.5 )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2.6 ( 0.4  -  20.8 )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3883644"/>
                  </a:ext>
                </a:extLst>
              </a:tr>
              <a:tr h="58253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Noninvasiv ventilation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40.6 %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1.47 ( 0.4  -  3.5 )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0.7 ( 0.1  -  9.6 )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8880580"/>
                  </a:ext>
                </a:extLst>
              </a:tr>
              <a:tr h="58253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Bukläge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43.3 %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3897773"/>
                  </a:ext>
                </a:extLst>
              </a:tr>
              <a:tr h="58253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CRRT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11.1 %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6.71 ( 3  -  13.7 )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sv-SE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4482627"/>
                  </a:ext>
                </a:extLst>
              </a:tr>
            </a:tbl>
          </a:graphicData>
        </a:graphic>
      </p:graphicFrame>
      <p:sp>
        <p:nvSpPr>
          <p:cNvPr id="6" name="textruta 5"/>
          <p:cNvSpPr txBox="1"/>
          <p:nvPr/>
        </p:nvSpPr>
        <p:spPr>
          <a:xfrm>
            <a:off x="1991544" y="5229200"/>
            <a:ext cx="8495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Rapporterade åtgärder hos patienter som skrivits ut från intensivvården. Sammanlagd tid om patienten har flera vårdtillfällen, dvs har transporterats mellan intensivvårdsavdelningar.</a:t>
            </a:r>
            <a:endParaRPr kumimoji="0" lang="sv-SE" altLang="sv-SE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0B17666-A8A5-4129-8B39-A2421EE38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2022-03-17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261AF48-B821-48FF-AF03-F1B238AE8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1D8F93-925F-4934-B191-201E268138DF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756039"/>
      </p:ext>
    </p:extLst>
  </p:cSld>
  <p:clrMapOvr>
    <a:masterClrMapping/>
  </p:clrMapOvr>
</p:sld>
</file>

<file path=ppt/theme/theme1.xml><?xml version="1.0" encoding="utf-8"?>
<a:theme xmlns:a="http://schemas.openxmlformats.org/drawingml/2006/main" name="SIR_ppt_2012_n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984D997D-8158-41AB-AF21-6C565DF32C29}" vid="{285C585B-76F8-4A4B-B944-F5A785F1FFD5}"/>
    </a:ext>
  </a:extLst>
</a:theme>
</file>

<file path=ppt/theme/theme2.xml><?xml version="1.0" encoding="utf-8"?>
<a:theme xmlns:a="http://schemas.openxmlformats.org/drawingml/2006/main" name="1_SIR_ppt_2012_n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R_Wide" id="{529E4D5E-9FB1-4F2D-8C4C-3D7AC4F86636}" vid="{C8D215EC-73F6-4C96-A6EF-5235EFEE9023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1571</Words>
  <Application>Microsoft Office PowerPoint</Application>
  <PresentationFormat>Bredbild</PresentationFormat>
  <Paragraphs>438</Paragraphs>
  <Slides>40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40</vt:i4>
      </vt:variant>
    </vt:vector>
  </HeadingPairs>
  <TitlesOfParts>
    <vt:vector size="44" baseType="lpstr">
      <vt:lpstr>Arial</vt:lpstr>
      <vt:lpstr>Calibri</vt:lpstr>
      <vt:lpstr>SIR_ppt_2012_ny</vt:lpstr>
      <vt:lpstr>1_SIR_ppt_2012_ny</vt:lpstr>
      <vt:lpstr>Hur går det för våra Covid-19 patienter?</vt:lpstr>
      <vt:lpstr>Innehåll</vt:lpstr>
      <vt:lpstr>Rapportering</vt:lpstr>
      <vt:lpstr>Inneliggande - platsregistreringen</vt:lpstr>
      <vt:lpstr>Inläggningar - Siri</vt:lpstr>
      <vt:lpstr>Beläggning - diagnos</vt:lpstr>
      <vt:lpstr>Siri</vt:lpstr>
      <vt:lpstr>Patienter registrerade i Siri</vt:lpstr>
      <vt:lpstr>Åtgärder</vt:lpstr>
      <vt:lpstr>Mortalitet</vt:lpstr>
      <vt:lpstr>Mortalitet</vt:lpstr>
      <vt:lpstr>Mortalitet</vt:lpstr>
      <vt:lpstr>Mortalitet 30 respektive 90 dagar</vt:lpstr>
      <vt:lpstr>Mortalitet 30 dagar, riskgrupp/ej riskgrupp</vt:lpstr>
      <vt:lpstr>Förändring över tid</vt:lpstr>
      <vt:lpstr>2021 jämfört med 2020</vt:lpstr>
      <vt:lpstr>2021 jämfört med 2020, 90-dagarsmortalitet</vt:lpstr>
      <vt:lpstr>Vaccination</vt:lpstr>
      <vt:lpstr>Förändring över tid - huvuddiagnos</vt:lpstr>
      <vt:lpstr>Förändring över tid, PaO2FiO2 medelvärde</vt:lpstr>
      <vt:lpstr>Förändring över tid – andel invasiv respirator</vt:lpstr>
      <vt:lpstr>Förändring över tid – tid i invasiv respirator</vt:lpstr>
      <vt:lpstr>Vaccination</vt:lpstr>
      <vt:lpstr>Förändring över tid – vårdtid</vt:lpstr>
      <vt:lpstr>Förändring över tid - åldersgrupper</vt:lpstr>
      <vt:lpstr>Förändring över tid – mortalitet</vt:lpstr>
      <vt:lpstr>Jämföra mortalitet mellan avdelningar</vt:lpstr>
      <vt:lpstr>Jämföra mortalitet mellan avdelningar</vt:lpstr>
      <vt:lpstr>Jämföra mortalitet mellan avdelningar</vt:lpstr>
      <vt:lpstr>Jämföra mortalitet mellan avdelningar</vt:lpstr>
      <vt:lpstr>Bukläge</vt:lpstr>
      <vt:lpstr>Bukläge</vt:lpstr>
      <vt:lpstr>Jämföra mortalitet mellan avdelningar</vt:lpstr>
      <vt:lpstr>Bukläge</vt:lpstr>
      <vt:lpstr>Bukläge</vt:lpstr>
      <vt:lpstr>Bukläge</vt:lpstr>
      <vt:lpstr>Bukläge</vt:lpstr>
      <vt:lpstr>Sammanfattning</vt:lpstr>
      <vt:lpstr>Jämföra mortalitet mellan avdelningar</vt:lpstr>
      <vt:lpstr>Program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Hur går det för våra Covid-19 patienter?</dc:title>
  <dc:creator>lars.engerstrom@regionostergotland.se</dc:creator>
  <cp:lastModifiedBy>Lena Andersson</cp:lastModifiedBy>
  <cp:revision>2</cp:revision>
  <dcterms:created xsi:type="dcterms:W3CDTF">2022-03-30T08:30:58Z</dcterms:created>
  <dcterms:modified xsi:type="dcterms:W3CDTF">2022-03-30T08:32:10Z</dcterms:modified>
</cp:coreProperties>
</file>